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8" r:id="rId3"/>
    <p:sldId id="260" r:id="rId4"/>
    <p:sldId id="266" r:id="rId5"/>
    <p:sldId id="269" r:id="rId6"/>
    <p:sldId id="265" r:id="rId7"/>
    <p:sldId id="267" r:id="rId8"/>
    <p:sldId id="270" r:id="rId9"/>
    <p:sldId id="271" r:id="rId10"/>
    <p:sldId id="272" r:id="rId11"/>
    <p:sldId id="268" r:id="rId12"/>
    <p:sldId id="264"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8"/>
  </p:normalViewPr>
  <p:slideViewPr>
    <p:cSldViewPr snapToGrid="0">
      <p:cViewPr varScale="1">
        <p:scale>
          <a:sx n="103" d="100"/>
          <a:sy n="103" d="100"/>
        </p:scale>
        <p:origin x="188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E9B191-9BDA-5A4F-83BE-0E092B842B7E}" type="datetimeFigureOut">
              <a:rPr lang="fr-FR" smtClean="0"/>
              <a:t>05/05/2021</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04252E-B6D3-A443-B1EB-DADC8BA7D078}" type="slidenum">
              <a:rPr lang="fr-FR" smtClean="0"/>
              <a:t>‹N°›</a:t>
            </a:fld>
            <a:endParaRPr lang="fr-FR"/>
          </a:p>
        </p:txBody>
      </p:sp>
    </p:spTree>
    <p:extLst>
      <p:ext uri="{BB962C8B-B14F-4D97-AF65-F5344CB8AC3E}">
        <p14:creationId xmlns:p14="http://schemas.microsoft.com/office/powerpoint/2010/main" val="3136649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C04252E-B6D3-A443-B1EB-DADC8BA7D078}" type="slidenum">
              <a:rPr lang="fr-FR" smtClean="0"/>
              <a:t>6</a:t>
            </a:fld>
            <a:endParaRPr lang="fr-FR"/>
          </a:p>
        </p:txBody>
      </p:sp>
    </p:spTree>
    <p:extLst>
      <p:ext uri="{BB962C8B-B14F-4D97-AF65-F5344CB8AC3E}">
        <p14:creationId xmlns:p14="http://schemas.microsoft.com/office/powerpoint/2010/main" val="2387334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C04252E-B6D3-A443-B1EB-DADC8BA7D078}" type="slidenum">
              <a:rPr lang="fr-FR" smtClean="0"/>
              <a:t>10</a:t>
            </a:fld>
            <a:endParaRPr lang="fr-FR"/>
          </a:p>
        </p:txBody>
      </p:sp>
    </p:spTree>
    <p:extLst>
      <p:ext uri="{BB962C8B-B14F-4D97-AF65-F5344CB8AC3E}">
        <p14:creationId xmlns:p14="http://schemas.microsoft.com/office/powerpoint/2010/main" val="472013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C04252E-B6D3-A443-B1EB-DADC8BA7D078}" type="slidenum">
              <a:rPr lang="fr-FR" smtClean="0"/>
              <a:t>12</a:t>
            </a:fld>
            <a:endParaRPr lang="fr-FR"/>
          </a:p>
        </p:txBody>
      </p:sp>
    </p:spTree>
    <p:extLst>
      <p:ext uri="{BB962C8B-B14F-4D97-AF65-F5344CB8AC3E}">
        <p14:creationId xmlns:p14="http://schemas.microsoft.com/office/powerpoint/2010/main" val="3471673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603BF543-31AD-AA40-8CB0-48CCBA29F67C}" type="datetime1">
              <a:rPr lang="fr-FR" smtClean="0"/>
              <a:t>05/05/2021</a:t>
            </a:fld>
            <a:endParaRPr lang="en-US" dirty="0"/>
          </a:p>
        </p:txBody>
      </p:sp>
      <p:sp>
        <p:nvSpPr>
          <p:cNvPr id="5" name="Footer Placeholder 4"/>
          <p:cNvSpPr>
            <a:spLocks noGrp="1"/>
          </p:cNvSpPr>
          <p:nvPr>
            <p:ph type="ftr" sz="quarter" idx="11"/>
          </p:nvPr>
        </p:nvSpPr>
        <p:spPr/>
        <p:txBody>
          <a:bodyPr/>
          <a:lstStyle/>
          <a:p>
            <a:r>
              <a:rPr lang="en-US"/>
              <a:t> Syndicat des Sophrologues Professionnels - Enquête Métier 2019</a:t>
            </a:r>
            <a:endParaRPr lang="en-US" dirty="0"/>
          </a:p>
        </p:txBody>
      </p:sp>
      <p:sp>
        <p:nvSpPr>
          <p:cNvPr id="6" name="Slide Number Placeholder 5"/>
          <p:cNvSpPr>
            <a:spLocks noGrp="1"/>
          </p:cNvSpPr>
          <p:nvPr>
            <p:ph type="sldNum" sz="quarter" idx="12"/>
          </p:nvPr>
        </p:nvSpPr>
        <p:spPr/>
        <p:txBody>
          <a:bodyPr/>
          <a:lstStyle/>
          <a:p>
            <a:fld id="{A20D9295-875C-4FEC-B156-100EDA25ABCF}" type="slidenum">
              <a:rPr lang="en-US" smtClean="0"/>
              <a:t>‹N°›</a:t>
            </a:fld>
            <a:endParaRPr lang="en-US" dirty="0"/>
          </a:p>
        </p:txBody>
      </p:sp>
    </p:spTree>
    <p:extLst>
      <p:ext uri="{BB962C8B-B14F-4D97-AF65-F5344CB8AC3E}">
        <p14:creationId xmlns:p14="http://schemas.microsoft.com/office/powerpoint/2010/main" val="701917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DD9582F-C61D-D346-B515-A720E6CD1806}" type="datetime1">
              <a:rPr lang="fr-FR" smtClean="0"/>
              <a:t>05/05/2021</a:t>
            </a:fld>
            <a:endParaRPr lang="en-US" dirty="0"/>
          </a:p>
        </p:txBody>
      </p:sp>
      <p:sp>
        <p:nvSpPr>
          <p:cNvPr id="5" name="Footer Placeholder 4"/>
          <p:cNvSpPr>
            <a:spLocks noGrp="1"/>
          </p:cNvSpPr>
          <p:nvPr>
            <p:ph type="ftr" sz="quarter" idx="11"/>
          </p:nvPr>
        </p:nvSpPr>
        <p:spPr/>
        <p:txBody>
          <a:bodyPr/>
          <a:lstStyle/>
          <a:p>
            <a:r>
              <a:rPr lang="en-US"/>
              <a:t> Syndicat des Sophrologues Professionnels - Enquête Métier 2019</a:t>
            </a:r>
            <a:endParaRPr lang="en-US" dirty="0"/>
          </a:p>
        </p:txBody>
      </p:sp>
      <p:sp>
        <p:nvSpPr>
          <p:cNvPr id="6" name="Slide Number Placeholder 5"/>
          <p:cNvSpPr>
            <a:spLocks noGrp="1"/>
          </p:cNvSpPr>
          <p:nvPr>
            <p:ph type="sldNum" sz="quarter" idx="12"/>
          </p:nvPr>
        </p:nvSpPr>
        <p:spPr/>
        <p:txBody>
          <a:bodyPr/>
          <a:lstStyle/>
          <a:p>
            <a:fld id="{A20D9295-875C-4FEC-B156-100EDA25ABCF}" type="slidenum">
              <a:rPr lang="en-US" smtClean="0"/>
              <a:t>‹N°›</a:t>
            </a:fld>
            <a:endParaRPr lang="en-US" dirty="0"/>
          </a:p>
        </p:txBody>
      </p:sp>
    </p:spTree>
    <p:extLst>
      <p:ext uri="{BB962C8B-B14F-4D97-AF65-F5344CB8AC3E}">
        <p14:creationId xmlns:p14="http://schemas.microsoft.com/office/powerpoint/2010/main" val="1410824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4F2631F-1016-184E-B364-75F91689B748}" type="datetime1">
              <a:rPr lang="fr-FR" smtClean="0"/>
              <a:t>05/05/2021</a:t>
            </a:fld>
            <a:endParaRPr lang="en-US" dirty="0"/>
          </a:p>
        </p:txBody>
      </p:sp>
      <p:sp>
        <p:nvSpPr>
          <p:cNvPr id="5" name="Footer Placeholder 4"/>
          <p:cNvSpPr>
            <a:spLocks noGrp="1"/>
          </p:cNvSpPr>
          <p:nvPr>
            <p:ph type="ftr" sz="quarter" idx="11"/>
          </p:nvPr>
        </p:nvSpPr>
        <p:spPr/>
        <p:txBody>
          <a:bodyPr/>
          <a:lstStyle/>
          <a:p>
            <a:r>
              <a:rPr lang="en-US"/>
              <a:t> Syndicat des Sophrologues Professionnels - Enquête Métier 2019</a:t>
            </a:r>
            <a:endParaRPr lang="en-US" dirty="0"/>
          </a:p>
        </p:txBody>
      </p:sp>
      <p:sp>
        <p:nvSpPr>
          <p:cNvPr id="6" name="Slide Number Placeholder 5"/>
          <p:cNvSpPr>
            <a:spLocks noGrp="1"/>
          </p:cNvSpPr>
          <p:nvPr>
            <p:ph type="sldNum" sz="quarter" idx="12"/>
          </p:nvPr>
        </p:nvSpPr>
        <p:spPr/>
        <p:txBody>
          <a:bodyPr/>
          <a:lstStyle/>
          <a:p>
            <a:fld id="{A20D9295-875C-4FEC-B156-100EDA25ABCF}" type="slidenum">
              <a:rPr lang="en-US" smtClean="0"/>
              <a:t>‹N°›</a:t>
            </a:fld>
            <a:endParaRPr lang="en-US" dirty="0"/>
          </a:p>
        </p:txBody>
      </p:sp>
    </p:spTree>
    <p:extLst>
      <p:ext uri="{BB962C8B-B14F-4D97-AF65-F5344CB8AC3E}">
        <p14:creationId xmlns:p14="http://schemas.microsoft.com/office/powerpoint/2010/main" val="3184565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BDEE34F-A96E-4F4F-8490-EF84248FD38B}" type="datetime1">
              <a:rPr lang="fr-FR" smtClean="0"/>
              <a:t>05/05/2021</a:t>
            </a:fld>
            <a:endParaRPr lang="en-US" dirty="0"/>
          </a:p>
        </p:txBody>
      </p:sp>
      <p:sp>
        <p:nvSpPr>
          <p:cNvPr id="5" name="Footer Placeholder 4"/>
          <p:cNvSpPr>
            <a:spLocks noGrp="1"/>
          </p:cNvSpPr>
          <p:nvPr>
            <p:ph type="ftr" sz="quarter" idx="11"/>
          </p:nvPr>
        </p:nvSpPr>
        <p:spPr/>
        <p:txBody>
          <a:bodyPr/>
          <a:lstStyle/>
          <a:p>
            <a:r>
              <a:rPr lang="en-US"/>
              <a:t> Syndicat des Sophrologues Professionnels - Enquête Métier 2019</a:t>
            </a:r>
            <a:endParaRPr lang="en-US" dirty="0"/>
          </a:p>
        </p:txBody>
      </p:sp>
      <p:sp>
        <p:nvSpPr>
          <p:cNvPr id="6" name="Slide Number Placeholder 5"/>
          <p:cNvSpPr>
            <a:spLocks noGrp="1"/>
          </p:cNvSpPr>
          <p:nvPr>
            <p:ph type="sldNum" sz="quarter" idx="12"/>
          </p:nvPr>
        </p:nvSpPr>
        <p:spPr/>
        <p:txBody>
          <a:bodyPr/>
          <a:lstStyle/>
          <a:p>
            <a:fld id="{A20D9295-875C-4FEC-B156-100EDA25ABCF}" type="slidenum">
              <a:rPr lang="en-US" smtClean="0"/>
              <a:t>‹N°›</a:t>
            </a:fld>
            <a:endParaRPr lang="en-US" dirty="0"/>
          </a:p>
        </p:txBody>
      </p:sp>
    </p:spTree>
    <p:extLst>
      <p:ext uri="{BB962C8B-B14F-4D97-AF65-F5344CB8AC3E}">
        <p14:creationId xmlns:p14="http://schemas.microsoft.com/office/powerpoint/2010/main" val="3340808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2646718D-09D5-E443-BC18-B70AD668BE14}" type="datetime1">
              <a:rPr lang="fr-FR" smtClean="0"/>
              <a:t>05/05/2021</a:t>
            </a:fld>
            <a:endParaRPr lang="en-US" dirty="0"/>
          </a:p>
        </p:txBody>
      </p:sp>
      <p:sp>
        <p:nvSpPr>
          <p:cNvPr id="5" name="Footer Placeholder 4"/>
          <p:cNvSpPr>
            <a:spLocks noGrp="1"/>
          </p:cNvSpPr>
          <p:nvPr>
            <p:ph type="ftr" sz="quarter" idx="11"/>
          </p:nvPr>
        </p:nvSpPr>
        <p:spPr/>
        <p:txBody>
          <a:bodyPr/>
          <a:lstStyle/>
          <a:p>
            <a:r>
              <a:rPr lang="en-US"/>
              <a:t> Syndicat des Sophrologues Professionnels - Enquête Métier 2019</a:t>
            </a:r>
            <a:endParaRPr lang="en-US" dirty="0"/>
          </a:p>
        </p:txBody>
      </p:sp>
      <p:sp>
        <p:nvSpPr>
          <p:cNvPr id="6" name="Slide Number Placeholder 5"/>
          <p:cNvSpPr>
            <a:spLocks noGrp="1"/>
          </p:cNvSpPr>
          <p:nvPr>
            <p:ph type="sldNum" sz="quarter" idx="12"/>
          </p:nvPr>
        </p:nvSpPr>
        <p:spPr/>
        <p:txBody>
          <a:bodyPr/>
          <a:lstStyle/>
          <a:p>
            <a:fld id="{A20D9295-875C-4FEC-B156-100EDA25ABCF}" type="slidenum">
              <a:rPr lang="en-US" smtClean="0"/>
              <a:t>‹N°›</a:t>
            </a:fld>
            <a:endParaRPr lang="en-US" dirty="0"/>
          </a:p>
        </p:txBody>
      </p:sp>
    </p:spTree>
    <p:extLst>
      <p:ext uri="{BB962C8B-B14F-4D97-AF65-F5344CB8AC3E}">
        <p14:creationId xmlns:p14="http://schemas.microsoft.com/office/powerpoint/2010/main" val="3679242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0CA3EB0F-2795-5A44-A6A5-0D335E53A4F0}" type="datetime1">
              <a:rPr lang="fr-FR" smtClean="0"/>
              <a:t>05/05/2021</a:t>
            </a:fld>
            <a:endParaRPr lang="en-US" dirty="0"/>
          </a:p>
        </p:txBody>
      </p:sp>
      <p:sp>
        <p:nvSpPr>
          <p:cNvPr id="6" name="Footer Placeholder 5"/>
          <p:cNvSpPr>
            <a:spLocks noGrp="1"/>
          </p:cNvSpPr>
          <p:nvPr>
            <p:ph type="ftr" sz="quarter" idx="11"/>
          </p:nvPr>
        </p:nvSpPr>
        <p:spPr/>
        <p:txBody>
          <a:bodyPr/>
          <a:lstStyle/>
          <a:p>
            <a:r>
              <a:rPr lang="en-US"/>
              <a:t> Syndicat des Sophrologues Professionnels - Enquête Métier 2019</a:t>
            </a:r>
            <a:endParaRPr lang="en-US" dirty="0"/>
          </a:p>
        </p:txBody>
      </p:sp>
      <p:sp>
        <p:nvSpPr>
          <p:cNvPr id="7" name="Slide Number Placeholder 6"/>
          <p:cNvSpPr>
            <a:spLocks noGrp="1"/>
          </p:cNvSpPr>
          <p:nvPr>
            <p:ph type="sldNum" sz="quarter" idx="12"/>
          </p:nvPr>
        </p:nvSpPr>
        <p:spPr/>
        <p:txBody>
          <a:bodyPr/>
          <a:lstStyle/>
          <a:p>
            <a:fld id="{A20D9295-875C-4FEC-B156-100EDA25ABCF}" type="slidenum">
              <a:rPr lang="en-US" smtClean="0"/>
              <a:t>‹N°›</a:t>
            </a:fld>
            <a:endParaRPr lang="en-US" dirty="0"/>
          </a:p>
        </p:txBody>
      </p:sp>
    </p:spTree>
    <p:extLst>
      <p:ext uri="{BB962C8B-B14F-4D97-AF65-F5344CB8AC3E}">
        <p14:creationId xmlns:p14="http://schemas.microsoft.com/office/powerpoint/2010/main" val="3194083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9BFE086-312C-2642-9149-7B8CA4B680AF}" type="datetime1">
              <a:rPr lang="fr-FR" smtClean="0"/>
              <a:t>05/05/2021</a:t>
            </a:fld>
            <a:endParaRPr lang="en-US" dirty="0"/>
          </a:p>
        </p:txBody>
      </p:sp>
      <p:sp>
        <p:nvSpPr>
          <p:cNvPr id="8" name="Footer Placeholder 7"/>
          <p:cNvSpPr>
            <a:spLocks noGrp="1"/>
          </p:cNvSpPr>
          <p:nvPr>
            <p:ph type="ftr" sz="quarter" idx="11"/>
          </p:nvPr>
        </p:nvSpPr>
        <p:spPr/>
        <p:txBody>
          <a:bodyPr/>
          <a:lstStyle/>
          <a:p>
            <a:r>
              <a:rPr lang="en-US"/>
              <a:t> Syndicat des Sophrologues Professionnels - Enquête Métier 2019</a:t>
            </a:r>
            <a:endParaRPr lang="en-US" dirty="0"/>
          </a:p>
        </p:txBody>
      </p:sp>
      <p:sp>
        <p:nvSpPr>
          <p:cNvPr id="9" name="Slide Number Placeholder 8"/>
          <p:cNvSpPr>
            <a:spLocks noGrp="1"/>
          </p:cNvSpPr>
          <p:nvPr>
            <p:ph type="sldNum" sz="quarter" idx="12"/>
          </p:nvPr>
        </p:nvSpPr>
        <p:spPr/>
        <p:txBody>
          <a:bodyPr/>
          <a:lstStyle/>
          <a:p>
            <a:fld id="{A20D9295-875C-4FEC-B156-100EDA25ABCF}" type="slidenum">
              <a:rPr lang="en-US" smtClean="0"/>
              <a:t>‹N°›</a:t>
            </a:fld>
            <a:endParaRPr lang="en-US" dirty="0"/>
          </a:p>
        </p:txBody>
      </p:sp>
    </p:spTree>
    <p:extLst>
      <p:ext uri="{BB962C8B-B14F-4D97-AF65-F5344CB8AC3E}">
        <p14:creationId xmlns:p14="http://schemas.microsoft.com/office/powerpoint/2010/main" val="943144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158D5D42-1779-B04E-9054-E638782C4AB4}" type="datetime1">
              <a:rPr lang="fr-FR" smtClean="0"/>
              <a:t>05/05/2021</a:t>
            </a:fld>
            <a:endParaRPr lang="en-US" dirty="0"/>
          </a:p>
        </p:txBody>
      </p:sp>
      <p:sp>
        <p:nvSpPr>
          <p:cNvPr id="4" name="Footer Placeholder 3"/>
          <p:cNvSpPr>
            <a:spLocks noGrp="1"/>
          </p:cNvSpPr>
          <p:nvPr>
            <p:ph type="ftr" sz="quarter" idx="11"/>
          </p:nvPr>
        </p:nvSpPr>
        <p:spPr/>
        <p:txBody>
          <a:bodyPr/>
          <a:lstStyle/>
          <a:p>
            <a:r>
              <a:rPr lang="en-US"/>
              <a:t> Syndicat des Sophrologues Professionnels - Enquête Métier 2019</a:t>
            </a:r>
            <a:endParaRPr lang="en-US" dirty="0"/>
          </a:p>
        </p:txBody>
      </p:sp>
      <p:sp>
        <p:nvSpPr>
          <p:cNvPr id="5" name="Slide Number Placeholder 4"/>
          <p:cNvSpPr>
            <a:spLocks noGrp="1"/>
          </p:cNvSpPr>
          <p:nvPr>
            <p:ph type="sldNum" sz="quarter" idx="12"/>
          </p:nvPr>
        </p:nvSpPr>
        <p:spPr/>
        <p:txBody>
          <a:bodyPr/>
          <a:lstStyle/>
          <a:p>
            <a:fld id="{A20D9295-875C-4FEC-B156-100EDA25ABCF}" type="slidenum">
              <a:rPr lang="en-US" smtClean="0"/>
              <a:t>‹N°›</a:t>
            </a:fld>
            <a:endParaRPr lang="en-US" dirty="0"/>
          </a:p>
        </p:txBody>
      </p:sp>
    </p:spTree>
    <p:extLst>
      <p:ext uri="{BB962C8B-B14F-4D97-AF65-F5344CB8AC3E}">
        <p14:creationId xmlns:p14="http://schemas.microsoft.com/office/powerpoint/2010/main" val="1547662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8DF11E-B4DB-1742-A8EF-89B690327A97}" type="datetime1">
              <a:rPr lang="fr-FR" smtClean="0"/>
              <a:t>05/05/2021</a:t>
            </a:fld>
            <a:endParaRPr lang="en-US" dirty="0"/>
          </a:p>
        </p:txBody>
      </p:sp>
      <p:sp>
        <p:nvSpPr>
          <p:cNvPr id="3" name="Footer Placeholder 2"/>
          <p:cNvSpPr>
            <a:spLocks noGrp="1"/>
          </p:cNvSpPr>
          <p:nvPr>
            <p:ph type="ftr" sz="quarter" idx="11"/>
          </p:nvPr>
        </p:nvSpPr>
        <p:spPr/>
        <p:txBody>
          <a:bodyPr/>
          <a:lstStyle/>
          <a:p>
            <a:r>
              <a:rPr lang="en-US"/>
              <a:t> Syndicat des Sophrologues Professionnels - Enquête Métier 2019</a:t>
            </a:r>
            <a:endParaRPr lang="en-US" dirty="0"/>
          </a:p>
        </p:txBody>
      </p:sp>
      <p:sp>
        <p:nvSpPr>
          <p:cNvPr id="4" name="Slide Number Placeholder 3"/>
          <p:cNvSpPr>
            <a:spLocks noGrp="1"/>
          </p:cNvSpPr>
          <p:nvPr>
            <p:ph type="sldNum" sz="quarter" idx="12"/>
          </p:nvPr>
        </p:nvSpPr>
        <p:spPr/>
        <p:txBody>
          <a:bodyPr/>
          <a:lstStyle/>
          <a:p>
            <a:fld id="{A20D9295-875C-4FEC-B156-100EDA25ABCF}" type="slidenum">
              <a:rPr lang="en-US" smtClean="0"/>
              <a:t>‹N°›</a:t>
            </a:fld>
            <a:endParaRPr lang="en-US" dirty="0"/>
          </a:p>
        </p:txBody>
      </p:sp>
    </p:spTree>
    <p:extLst>
      <p:ext uri="{BB962C8B-B14F-4D97-AF65-F5344CB8AC3E}">
        <p14:creationId xmlns:p14="http://schemas.microsoft.com/office/powerpoint/2010/main" val="1748845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238F8F8-2D5A-0C40-B779-FE088FBDCC96}" type="datetime1">
              <a:rPr lang="fr-FR" smtClean="0"/>
              <a:t>05/05/2021</a:t>
            </a:fld>
            <a:endParaRPr lang="en-US" dirty="0"/>
          </a:p>
        </p:txBody>
      </p:sp>
      <p:sp>
        <p:nvSpPr>
          <p:cNvPr id="6" name="Footer Placeholder 5"/>
          <p:cNvSpPr>
            <a:spLocks noGrp="1"/>
          </p:cNvSpPr>
          <p:nvPr>
            <p:ph type="ftr" sz="quarter" idx="11"/>
          </p:nvPr>
        </p:nvSpPr>
        <p:spPr/>
        <p:txBody>
          <a:bodyPr/>
          <a:lstStyle/>
          <a:p>
            <a:r>
              <a:rPr lang="en-US"/>
              <a:t> Syndicat des Sophrologues Professionnels - Enquête Métier 2019</a:t>
            </a:r>
            <a:endParaRPr lang="en-US" dirty="0"/>
          </a:p>
        </p:txBody>
      </p:sp>
      <p:sp>
        <p:nvSpPr>
          <p:cNvPr id="7" name="Slide Number Placeholder 6"/>
          <p:cNvSpPr>
            <a:spLocks noGrp="1"/>
          </p:cNvSpPr>
          <p:nvPr>
            <p:ph type="sldNum" sz="quarter" idx="12"/>
          </p:nvPr>
        </p:nvSpPr>
        <p:spPr/>
        <p:txBody>
          <a:bodyPr/>
          <a:lstStyle/>
          <a:p>
            <a:fld id="{A20D9295-875C-4FEC-B156-100EDA25ABCF}" type="slidenum">
              <a:rPr lang="en-US" smtClean="0"/>
              <a:t>‹N°›</a:t>
            </a:fld>
            <a:endParaRPr lang="en-US" dirty="0"/>
          </a:p>
        </p:txBody>
      </p:sp>
    </p:spTree>
    <p:extLst>
      <p:ext uri="{BB962C8B-B14F-4D97-AF65-F5344CB8AC3E}">
        <p14:creationId xmlns:p14="http://schemas.microsoft.com/office/powerpoint/2010/main" val="214868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FC406E16-459F-4646-BF5D-AFAD26F38CF0}" type="datetime1">
              <a:rPr lang="fr-FR" smtClean="0"/>
              <a:t>05/05/2021</a:t>
            </a:fld>
            <a:endParaRPr lang="en-US" dirty="0"/>
          </a:p>
        </p:txBody>
      </p:sp>
      <p:sp>
        <p:nvSpPr>
          <p:cNvPr id="6" name="Footer Placeholder 5"/>
          <p:cNvSpPr>
            <a:spLocks noGrp="1"/>
          </p:cNvSpPr>
          <p:nvPr>
            <p:ph type="ftr" sz="quarter" idx="11"/>
          </p:nvPr>
        </p:nvSpPr>
        <p:spPr/>
        <p:txBody>
          <a:bodyPr/>
          <a:lstStyle/>
          <a:p>
            <a:r>
              <a:rPr lang="en-US"/>
              <a:t> Syndicat des Sophrologues Professionnels - Enquête Métier 2019</a:t>
            </a:r>
            <a:endParaRPr lang="en-US" dirty="0"/>
          </a:p>
        </p:txBody>
      </p:sp>
      <p:sp>
        <p:nvSpPr>
          <p:cNvPr id="7" name="Slide Number Placeholder 6"/>
          <p:cNvSpPr>
            <a:spLocks noGrp="1"/>
          </p:cNvSpPr>
          <p:nvPr>
            <p:ph type="sldNum" sz="quarter" idx="12"/>
          </p:nvPr>
        </p:nvSpPr>
        <p:spPr/>
        <p:txBody>
          <a:bodyPr/>
          <a:lstStyle/>
          <a:p>
            <a:fld id="{A20D9295-875C-4FEC-B156-100EDA25ABCF}" type="slidenum">
              <a:rPr lang="en-US" smtClean="0"/>
              <a:t>‹N°›</a:t>
            </a:fld>
            <a:endParaRPr lang="en-US" dirty="0"/>
          </a:p>
        </p:txBody>
      </p:sp>
    </p:spTree>
    <p:extLst>
      <p:ext uri="{BB962C8B-B14F-4D97-AF65-F5344CB8AC3E}">
        <p14:creationId xmlns:p14="http://schemas.microsoft.com/office/powerpoint/2010/main" val="1036374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ECDD15-39DF-DB4A-9EAA-49578D0EAAB0}" type="datetime1">
              <a:rPr lang="fr-FR" smtClean="0"/>
              <a:t>05/05/2021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Syndicat des Sophrologues Professionnels - Enquête Métier 2019</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0D9295-875C-4FEC-B156-100EDA25ABCF}" type="slidenum">
              <a:rPr lang="en-US" smtClean="0"/>
              <a:t>‹N°›</a:t>
            </a:fld>
            <a:endParaRPr lang="en-US" dirty="0"/>
          </a:p>
        </p:txBody>
      </p:sp>
    </p:spTree>
    <p:extLst>
      <p:ext uri="{BB962C8B-B14F-4D97-AF65-F5344CB8AC3E}">
        <p14:creationId xmlns:p14="http://schemas.microsoft.com/office/powerpoint/2010/main" val="29685289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C44329-22AC-4E52-9653-7B681C839D2C}"/>
              </a:ext>
            </a:extLst>
          </p:cNvPr>
          <p:cNvSpPr>
            <a:spLocks noGrp="1"/>
          </p:cNvSpPr>
          <p:nvPr>
            <p:ph type="ctrTitle"/>
          </p:nvPr>
        </p:nvSpPr>
        <p:spPr/>
        <p:txBody>
          <a:bodyPr>
            <a:normAutofit/>
          </a:bodyPr>
          <a:lstStyle/>
          <a:p>
            <a:r>
              <a:rPr lang="fr-FR" sz="4800" b="1" cap="small" dirty="0">
                <a:solidFill>
                  <a:srgbClr val="0070C0"/>
                </a:solidFill>
              </a:rPr>
              <a:t>Enquête nationale 2019</a:t>
            </a:r>
            <a:br>
              <a:rPr lang="fr-FR" sz="4800" b="1" cap="small" dirty="0">
                <a:solidFill>
                  <a:srgbClr val="0070C0"/>
                </a:solidFill>
              </a:rPr>
            </a:br>
            <a:r>
              <a:rPr lang="fr-FR" sz="4800" b="1" cap="small" dirty="0">
                <a:solidFill>
                  <a:srgbClr val="0070C0"/>
                </a:solidFill>
              </a:rPr>
              <a:t>Le métier de sophrologue</a:t>
            </a:r>
            <a:endParaRPr lang="en-US" sz="4800" b="1" cap="small" dirty="0">
              <a:solidFill>
                <a:srgbClr val="C00000"/>
              </a:solidFill>
            </a:endParaRPr>
          </a:p>
        </p:txBody>
      </p:sp>
      <p:sp>
        <p:nvSpPr>
          <p:cNvPr id="3" name="Sous-titre 2">
            <a:extLst>
              <a:ext uri="{FF2B5EF4-FFF2-40B4-BE49-F238E27FC236}">
                <a16:creationId xmlns:a16="http://schemas.microsoft.com/office/drawing/2014/main" id="{695DA374-C6FB-4855-940E-8095E4281342}"/>
              </a:ext>
            </a:extLst>
          </p:cNvPr>
          <p:cNvSpPr>
            <a:spLocks noGrp="1"/>
          </p:cNvSpPr>
          <p:nvPr>
            <p:ph type="subTitle" idx="1"/>
          </p:nvPr>
        </p:nvSpPr>
        <p:spPr/>
        <p:txBody>
          <a:bodyPr>
            <a:normAutofit/>
          </a:bodyPr>
          <a:lstStyle/>
          <a:p>
            <a:r>
              <a:rPr lang="fr-FR" dirty="0">
                <a:solidFill>
                  <a:schemeClr val="tx1">
                    <a:lumMod val="50000"/>
                    <a:lumOff val="50000"/>
                  </a:schemeClr>
                </a:solidFill>
              </a:rPr>
              <a:t>Une enquête menée par le                                               Syndicat des Sophrologues Professionnels              entre le mois d’octobre et le mois de décembre 2020 auprès de 1 593 sophrologues.</a:t>
            </a:r>
            <a:endParaRPr lang="en-US" dirty="0">
              <a:solidFill>
                <a:schemeClr val="tx1">
                  <a:lumMod val="50000"/>
                  <a:lumOff val="50000"/>
                </a:schemeClr>
              </a:solidFill>
            </a:endParaRPr>
          </a:p>
        </p:txBody>
      </p:sp>
      <p:pic>
        <p:nvPicPr>
          <p:cNvPr id="6" name="Image 5">
            <a:extLst>
              <a:ext uri="{FF2B5EF4-FFF2-40B4-BE49-F238E27FC236}">
                <a16:creationId xmlns:a16="http://schemas.microsoft.com/office/drawing/2014/main" id="{FE050247-4508-4B51-A038-EFC9E0E5BF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8240" y="156528"/>
            <a:ext cx="1747520" cy="1747520"/>
          </a:xfrm>
          <a:prstGeom prst="rect">
            <a:avLst/>
          </a:prstGeom>
        </p:spPr>
      </p:pic>
      <p:sp>
        <p:nvSpPr>
          <p:cNvPr id="5" name="ZoneTexte 4">
            <a:extLst>
              <a:ext uri="{FF2B5EF4-FFF2-40B4-BE49-F238E27FC236}">
                <a16:creationId xmlns:a16="http://schemas.microsoft.com/office/drawing/2014/main" id="{1E2EDA5E-6F79-8144-94A7-02FAD4ADEC94}"/>
              </a:ext>
            </a:extLst>
          </p:cNvPr>
          <p:cNvSpPr txBox="1"/>
          <p:nvPr/>
        </p:nvSpPr>
        <p:spPr>
          <a:xfrm>
            <a:off x="1698171" y="6282047"/>
            <a:ext cx="6302828" cy="307777"/>
          </a:xfrm>
          <a:prstGeom prst="rect">
            <a:avLst/>
          </a:prstGeom>
          <a:noFill/>
        </p:spPr>
        <p:txBody>
          <a:bodyPr wrap="square" rtlCol="0">
            <a:spAutoFit/>
          </a:bodyPr>
          <a:lstStyle/>
          <a:p>
            <a:pPr algn="ctr"/>
            <a:r>
              <a:rPr lang="fr-FR" sz="1400" dirty="0">
                <a:solidFill>
                  <a:srgbClr val="0070C0"/>
                </a:solidFill>
              </a:rPr>
              <a:t>Syndicat des Sophrologues Professionnels – Enquête Métier 2019</a:t>
            </a:r>
          </a:p>
        </p:txBody>
      </p:sp>
    </p:spTree>
    <p:extLst>
      <p:ext uri="{BB962C8B-B14F-4D97-AF65-F5344CB8AC3E}">
        <p14:creationId xmlns:p14="http://schemas.microsoft.com/office/powerpoint/2010/main" val="3290111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1806A4E-F024-4EA5-B97D-355855EC3783}"/>
              </a:ext>
            </a:extLst>
          </p:cNvPr>
          <p:cNvPicPr>
            <a:picLocks noChangeAspect="1"/>
          </p:cNvPicPr>
          <p:nvPr/>
        </p:nvPicPr>
        <p:blipFill rotWithShape="1">
          <a:blip r:embed="rId3"/>
          <a:srcRect l="22889" t="43383" r="23666" b="12568"/>
          <a:stretch/>
        </p:blipFill>
        <p:spPr>
          <a:xfrm>
            <a:off x="284479" y="101600"/>
            <a:ext cx="4886960" cy="2265680"/>
          </a:xfrm>
          <a:prstGeom prst="rect">
            <a:avLst/>
          </a:prstGeom>
        </p:spPr>
      </p:pic>
      <p:pic>
        <p:nvPicPr>
          <p:cNvPr id="7" name="Image 6">
            <a:extLst>
              <a:ext uri="{FF2B5EF4-FFF2-40B4-BE49-F238E27FC236}">
                <a16:creationId xmlns:a16="http://schemas.microsoft.com/office/drawing/2014/main" id="{ECAD492F-36FB-4ECF-B428-B413B57ED173}"/>
              </a:ext>
            </a:extLst>
          </p:cNvPr>
          <p:cNvPicPr>
            <a:picLocks noChangeAspect="1"/>
          </p:cNvPicPr>
          <p:nvPr/>
        </p:nvPicPr>
        <p:blipFill rotWithShape="1">
          <a:blip r:embed="rId4"/>
          <a:srcRect l="23222" t="32518" r="24222" b="30543"/>
          <a:stretch/>
        </p:blipFill>
        <p:spPr>
          <a:xfrm>
            <a:off x="284479" y="2271587"/>
            <a:ext cx="5730838" cy="2265680"/>
          </a:xfrm>
          <a:prstGeom prst="rect">
            <a:avLst/>
          </a:prstGeom>
        </p:spPr>
      </p:pic>
      <p:pic>
        <p:nvPicPr>
          <p:cNvPr id="9" name="Image 8">
            <a:extLst>
              <a:ext uri="{FF2B5EF4-FFF2-40B4-BE49-F238E27FC236}">
                <a16:creationId xmlns:a16="http://schemas.microsoft.com/office/drawing/2014/main" id="{7BA2F84A-5137-40C2-BAE4-31259EB4E042}"/>
              </a:ext>
            </a:extLst>
          </p:cNvPr>
          <p:cNvPicPr>
            <a:picLocks noChangeAspect="1"/>
          </p:cNvPicPr>
          <p:nvPr/>
        </p:nvPicPr>
        <p:blipFill rotWithShape="1">
          <a:blip r:embed="rId5"/>
          <a:srcRect l="22445" t="42593" r="24110" b="16321"/>
          <a:stretch/>
        </p:blipFill>
        <p:spPr>
          <a:xfrm>
            <a:off x="203200" y="4643120"/>
            <a:ext cx="5121910" cy="2214880"/>
          </a:xfrm>
          <a:prstGeom prst="rect">
            <a:avLst/>
          </a:prstGeom>
        </p:spPr>
      </p:pic>
      <p:sp>
        <p:nvSpPr>
          <p:cNvPr id="12" name="Espace réservé du contenu 2">
            <a:extLst>
              <a:ext uri="{FF2B5EF4-FFF2-40B4-BE49-F238E27FC236}">
                <a16:creationId xmlns:a16="http://schemas.microsoft.com/office/drawing/2014/main" id="{3EC24CE9-A513-4A6D-BAA5-F4E92A174795}"/>
              </a:ext>
            </a:extLst>
          </p:cNvPr>
          <p:cNvSpPr>
            <a:spLocks noGrp="1"/>
          </p:cNvSpPr>
          <p:nvPr>
            <p:ph idx="1"/>
          </p:nvPr>
        </p:nvSpPr>
        <p:spPr>
          <a:xfrm>
            <a:off x="4987637" y="213755"/>
            <a:ext cx="4037610" cy="6234545"/>
          </a:xfrm>
        </p:spPr>
        <p:txBody>
          <a:bodyPr>
            <a:noAutofit/>
          </a:bodyPr>
          <a:lstStyle/>
          <a:p>
            <a:pPr marL="0" indent="0" algn="ctr">
              <a:buNone/>
            </a:pPr>
            <a:r>
              <a:rPr lang="fr-FR" sz="1600" b="1" i="1" dirty="0">
                <a:solidFill>
                  <a:srgbClr val="0070C0"/>
                </a:solidFill>
                <a:cs typeface="Arial" panose="020B0604020202020204" pitchFamily="34" charset="0"/>
              </a:rPr>
              <a:t>Des revenus encore faibles</a:t>
            </a:r>
          </a:p>
          <a:p>
            <a:pPr marL="0"/>
            <a:r>
              <a:rPr lang="fr-FR" sz="1400" dirty="0">
                <a:cs typeface="Arial" panose="020B0604020202020204" pitchFamily="34" charset="0"/>
              </a:rPr>
              <a:t>Avec seulement 12,7% des répondants déclarant un CA entre 20 et 40 K€ par an, même si on ajoute les 1,7% qui réalisent plus de 40K€, on constate un faible revenu pour une forte activité.</a:t>
            </a:r>
          </a:p>
          <a:p>
            <a:pPr marL="0"/>
            <a:r>
              <a:rPr lang="fr-FR" sz="1400" dirty="0">
                <a:cs typeface="Arial" panose="020B0604020202020204" pitchFamily="34" charset="0"/>
              </a:rPr>
              <a:t>Une des explications est le seuil de TVA. En effet, lorsque le CA atteint 34 400€, le sophrologue en autoentreprise sera assujetti à la TVA, ce qui implique une gestion comptable différente. Pour palier les 20% de TVA dont le sophrologue devra s’acquitter, il pourra augmenter ses tarifs. Cependant, la sophrologie étant peut prise en charge par les mutuelles, il est très difficile d’augmenter de 20% subitement les honoraires.</a:t>
            </a:r>
          </a:p>
          <a:p>
            <a:pPr marL="0"/>
            <a:r>
              <a:rPr lang="fr-FR" sz="1400" dirty="0">
                <a:cs typeface="Arial" panose="020B0604020202020204" pitchFamily="34" charset="0"/>
              </a:rPr>
              <a:t>27% gagnent moins de 2000€ par an. Même si parmi eux on retrouve les personnes ayant une activité prioritaire et plus rémunératrice, le chiffre est vraiment très important.</a:t>
            </a:r>
          </a:p>
          <a:p>
            <a:pPr marL="0"/>
            <a:r>
              <a:rPr lang="fr-FR" sz="1400" dirty="0">
                <a:cs typeface="Arial" panose="020B0604020202020204" pitchFamily="34" charset="0"/>
              </a:rPr>
              <a:t>Il existe finalement 5 catégories de sophrologues qui se répartissent à peu près également les tranches de CA proposées dans le questionnaire.</a:t>
            </a:r>
          </a:p>
          <a:p>
            <a:pPr marL="0"/>
            <a:r>
              <a:rPr lang="fr-FR" sz="1400" dirty="0">
                <a:cs typeface="Arial" panose="020B0604020202020204" pitchFamily="34" charset="0"/>
              </a:rPr>
              <a:t>Ces chiffres peuvent être expliqués par les tarifs des séances, eux-mêmes à mettre en relation la répartition géographique des sophrologues plutôt concentrés dans des villes moyennes 	:</a:t>
            </a:r>
          </a:p>
          <a:p>
            <a:pPr marL="457200" lvl="1"/>
            <a:r>
              <a:rPr lang="fr-FR" sz="1100" dirty="0">
                <a:cs typeface="Arial" panose="020B0604020202020204" pitchFamily="34" charset="0"/>
              </a:rPr>
              <a:t>40€ à 60€ à plus de 79% pour une séance individuelle</a:t>
            </a:r>
          </a:p>
          <a:p>
            <a:pPr marL="457200" lvl="1"/>
            <a:r>
              <a:rPr lang="fr-FR" sz="1100" dirty="0">
                <a:cs typeface="Arial" panose="020B0604020202020204" pitchFamily="34" charset="0"/>
              </a:rPr>
              <a:t>Entre 10€ et 15€ à plus de 34% pour une séance collective</a:t>
            </a:r>
          </a:p>
          <a:p>
            <a:pPr marL="0" indent="0" algn="ctr">
              <a:buNone/>
            </a:pPr>
            <a:endParaRPr lang="fr-FR" sz="1000" dirty="0">
              <a:solidFill>
                <a:srgbClr val="222222"/>
              </a:solidFill>
              <a:cs typeface="Arial" panose="020B0604020202020204" pitchFamily="34" charset="0"/>
            </a:endParaRPr>
          </a:p>
        </p:txBody>
      </p:sp>
      <p:sp>
        <p:nvSpPr>
          <p:cNvPr id="8" name="ZoneTexte 7">
            <a:extLst>
              <a:ext uri="{FF2B5EF4-FFF2-40B4-BE49-F238E27FC236}">
                <a16:creationId xmlns:a16="http://schemas.microsoft.com/office/drawing/2014/main" id="{70F1358A-4286-5148-A15B-2C5B52CBA558}"/>
              </a:ext>
            </a:extLst>
          </p:cNvPr>
          <p:cNvSpPr txBox="1"/>
          <p:nvPr/>
        </p:nvSpPr>
        <p:spPr>
          <a:xfrm>
            <a:off x="3315364" y="6353789"/>
            <a:ext cx="6302828" cy="307777"/>
          </a:xfrm>
          <a:prstGeom prst="rect">
            <a:avLst/>
          </a:prstGeom>
          <a:noFill/>
        </p:spPr>
        <p:txBody>
          <a:bodyPr wrap="square" rtlCol="0">
            <a:spAutoFit/>
          </a:bodyPr>
          <a:lstStyle/>
          <a:p>
            <a:pPr algn="ctr"/>
            <a:r>
              <a:rPr lang="fr-FR" sz="1400" dirty="0">
                <a:solidFill>
                  <a:srgbClr val="0070C0"/>
                </a:solidFill>
              </a:rPr>
              <a:t>Syndicat des Sophrologues Professionnels – Enquête Métier 2019</a:t>
            </a:r>
          </a:p>
        </p:txBody>
      </p:sp>
    </p:spTree>
    <p:extLst>
      <p:ext uri="{BB962C8B-B14F-4D97-AF65-F5344CB8AC3E}">
        <p14:creationId xmlns:p14="http://schemas.microsoft.com/office/powerpoint/2010/main" val="399153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52D31E92-FF83-4EE5-9677-02983E8032A4}"/>
              </a:ext>
            </a:extLst>
          </p:cNvPr>
          <p:cNvPicPr>
            <a:picLocks noChangeAspect="1"/>
          </p:cNvPicPr>
          <p:nvPr/>
        </p:nvPicPr>
        <p:blipFill rotWithShape="1">
          <a:blip r:embed="rId2"/>
          <a:srcRect l="22902" t="42099" r="24087" b="44403"/>
          <a:stretch/>
        </p:blipFill>
        <p:spPr>
          <a:xfrm>
            <a:off x="0" y="3429000"/>
            <a:ext cx="5020733" cy="728133"/>
          </a:xfrm>
          <a:prstGeom prst="rect">
            <a:avLst/>
          </a:prstGeom>
        </p:spPr>
      </p:pic>
      <p:sp>
        <p:nvSpPr>
          <p:cNvPr id="7" name="Espace réservé du contenu 2">
            <a:extLst>
              <a:ext uri="{FF2B5EF4-FFF2-40B4-BE49-F238E27FC236}">
                <a16:creationId xmlns:a16="http://schemas.microsoft.com/office/drawing/2014/main" id="{1C76523B-6E9F-4DD6-92AA-A7DF31899E7E}"/>
              </a:ext>
            </a:extLst>
          </p:cNvPr>
          <p:cNvSpPr>
            <a:spLocks noGrp="1"/>
          </p:cNvSpPr>
          <p:nvPr>
            <p:ph idx="1"/>
          </p:nvPr>
        </p:nvSpPr>
        <p:spPr>
          <a:xfrm>
            <a:off x="5054600" y="372533"/>
            <a:ext cx="3869267" cy="3955627"/>
          </a:xfrm>
        </p:spPr>
        <p:txBody>
          <a:bodyPr>
            <a:normAutofit/>
          </a:bodyPr>
          <a:lstStyle/>
          <a:p>
            <a:pPr marL="0" indent="0" algn="ctr">
              <a:buNone/>
            </a:pPr>
            <a:r>
              <a:rPr lang="fr-FR" sz="2000" b="1" i="1" dirty="0">
                <a:solidFill>
                  <a:srgbClr val="0070C0"/>
                </a:solidFill>
              </a:rPr>
              <a:t>Sophrologue, une spécialité qui se conjugue aux pluriel</a:t>
            </a:r>
          </a:p>
          <a:p>
            <a:pPr marL="0" indent="0" algn="ctr">
              <a:buNone/>
            </a:pPr>
            <a:endParaRPr lang="fr-FR" dirty="0"/>
          </a:p>
          <a:p>
            <a:r>
              <a:rPr lang="fr-FR" sz="1600" dirty="0"/>
              <a:t>A 62,1%, les sophrologues pratiquent la sophrologie comme activité principale. </a:t>
            </a:r>
          </a:p>
          <a:p>
            <a:r>
              <a:rPr lang="fr-FR" sz="1600" dirty="0"/>
              <a:t>Sur les 62,1%, cela suppose qu’ils pratiquent une autre ou plusieurs activités secondaires.</a:t>
            </a:r>
          </a:p>
          <a:p>
            <a:r>
              <a:rPr lang="fr-FR" sz="1600" dirty="0"/>
              <a:t>Pour les autres 38,9%, c’est la sophrologie qui est une activité secondaire.</a:t>
            </a:r>
          </a:p>
          <a:p>
            <a:r>
              <a:rPr lang="fr-FR" sz="1600" dirty="0"/>
              <a:t>Les autres spécialités des sophrologues sont variées et présentent quelques concentrations :</a:t>
            </a:r>
          </a:p>
          <a:p>
            <a:pPr marL="0" indent="0">
              <a:buNone/>
            </a:pPr>
            <a:endParaRPr lang="en-US" sz="5600" dirty="0"/>
          </a:p>
        </p:txBody>
      </p:sp>
      <p:pic>
        <p:nvPicPr>
          <p:cNvPr id="8" name="Image 7">
            <a:extLst>
              <a:ext uri="{FF2B5EF4-FFF2-40B4-BE49-F238E27FC236}">
                <a16:creationId xmlns:a16="http://schemas.microsoft.com/office/drawing/2014/main" id="{CB96394A-8825-411F-9943-184F049B85B1}"/>
              </a:ext>
            </a:extLst>
          </p:cNvPr>
          <p:cNvPicPr>
            <a:picLocks noChangeAspect="1"/>
          </p:cNvPicPr>
          <p:nvPr/>
        </p:nvPicPr>
        <p:blipFill rotWithShape="1">
          <a:blip r:embed="rId3"/>
          <a:srcRect l="23241" t="24814" r="24398" b="31893"/>
          <a:stretch/>
        </p:blipFill>
        <p:spPr>
          <a:xfrm>
            <a:off x="25401" y="921173"/>
            <a:ext cx="4787901" cy="2226733"/>
          </a:xfrm>
          <a:prstGeom prst="rect">
            <a:avLst/>
          </a:prstGeom>
        </p:spPr>
      </p:pic>
      <p:sp>
        <p:nvSpPr>
          <p:cNvPr id="9" name="ZoneTexte 8">
            <a:extLst>
              <a:ext uri="{FF2B5EF4-FFF2-40B4-BE49-F238E27FC236}">
                <a16:creationId xmlns:a16="http://schemas.microsoft.com/office/drawing/2014/main" id="{48759830-AE82-4182-8F51-BE42B7A73DA7}"/>
              </a:ext>
            </a:extLst>
          </p:cNvPr>
          <p:cNvSpPr txBox="1"/>
          <p:nvPr/>
        </p:nvSpPr>
        <p:spPr>
          <a:xfrm>
            <a:off x="1252946" y="4189460"/>
            <a:ext cx="7670921" cy="2462213"/>
          </a:xfrm>
          <a:prstGeom prst="rect">
            <a:avLst/>
          </a:prstGeom>
          <a:noFill/>
        </p:spPr>
        <p:txBody>
          <a:bodyPr wrap="square" rtlCol="0">
            <a:spAutoFit/>
          </a:bodyPr>
          <a:lstStyle/>
          <a:p>
            <a:r>
              <a:rPr lang="fr-FR" sz="1400" dirty="0">
                <a:solidFill>
                  <a:schemeClr val="tx1">
                    <a:lumMod val="50000"/>
                    <a:lumOff val="50000"/>
                  </a:schemeClr>
                </a:solidFill>
              </a:rPr>
              <a:t>Environ un tiers de spécialités autour du bien-être dont la thérapie/psychologie et l’hypnose se partagent à égalité cette sous-catégorie qui comprend également beaucoup de masseurs et naturopathes.</a:t>
            </a:r>
          </a:p>
          <a:p>
            <a:r>
              <a:rPr lang="fr-FR" sz="1400" dirty="0">
                <a:solidFill>
                  <a:schemeClr val="tx1">
                    <a:lumMod val="50000"/>
                    <a:lumOff val="50000"/>
                  </a:schemeClr>
                </a:solidFill>
              </a:rPr>
              <a:t>Environ 20% de salariés, employés dans l’administration ou à des postes commerciaux.</a:t>
            </a:r>
          </a:p>
          <a:p>
            <a:r>
              <a:rPr lang="fr-FR" sz="1400" dirty="0">
                <a:solidFill>
                  <a:schemeClr val="tx1">
                    <a:lumMod val="50000"/>
                    <a:lumOff val="50000"/>
                  </a:schemeClr>
                </a:solidFill>
              </a:rPr>
              <a:t>Plus de 14% de professionnels salariés ou indépendants dans les domaines de la formation, du consulting avec une sur-représentation des coachs.</a:t>
            </a:r>
          </a:p>
          <a:p>
            <a:r>
              <a:rPr lang="fr-FR" sz="1400" dirty="0">
                <a:solidFill>
                  <a:schemeClr val="tx1">
                    <a:lumMod val="50000"/>
                    <a:lumOff val="50000"/>
                  </a:schemeClr>
                </a:solidFill>
              </a:rPr>
              <a:t>Plus de 10% de professionnels du sport et de l’éduction.</a:t>
            </a:r>
          </a:p>
          <a:p>
            <a:r>
              <a:rPr lang="fr-FR" sz="1400" dirty="0">
                <a:solidFill>
                  <a:schemeClr val="tx1">
                    <a:lumMod val="50000"/>
                    <a:lumOff val="50000"/>
                  </a:schemeClr>
                </a:solidFill>
              </a:rPr>
              <a:t>Plus de 8% de professionnels de la santé avec une sur-représentation des infirmiers.</a:t>
            </a:r>
          </a:p>
          <a:p>
            <a:r>
              <a:rPr lang="fr-FR" sz="1400" dirty="0">
                <a:solidFill>
                  <a:schemeClr val="tx1">
                    <a:lumMod val="50000"/>
                    <a:lumOff val="50000"/>
                  </a:schemeClr>
                </a:solidFill>
              </a:rPr>
              <a:t>Apparaissent également à quasiment 4% les professions artistiques</a:t>
            </a:r>
          </a:p>
          <a:p>
            <a:r>
              <a:rPr lang="fr-FR" sz="1400" dirty="0">
                <a:solidFill>
                  <a:schemeClr val="tx1">
                    <a:lumMod val="50000"/>
                    <a:lumOff val="50000"/>
                  </a:schemeClr>
                </a:solidFill>
              </a:rPr>
              <a:t>Et pour environ 2,5%, une activité de … retraité !</a:t>
            </a:r>
            <a:br>
              <a:rPr lang="fr-FR" sz="1400" dirty="0"/>
            </a:br>
            <a:endParaRPr lang="en-US" sz="1400" dirty="0"/>
          </a:p>
        </p:txBody>
      </p:sp>
      <p:sp>
        <p:nvSpPr>
          <p:cNvPr id="10" name="Flèche : courbe vers la droite 9">
            <a:extLst>
              <a:ext uri="{FF2B5EF4-FFF2-40B4-BE49-F238E27FC236}">
                <a16:creationId xmlns:a16="http://schemas.microsoft.com/office/drawing/2014/main" id="{A3C08423-E97B-420B-AA53-11E4D04AC87B}"/>
              </a:ext>
            </a:extLst>
          </p:cNvPr>
          <p:cNvSpPr/>
          <p:nvPr/>
        </p:nvSpPr>
        <p:spPr>
          <a:xfrm>
            <a:off x="375920" y="4521200"/>
            <a:ext cx="711200" cy="1595120"/>
          </a:xfrm>
          <a:prstGeom prst="curvedRightArrow">
            <a:avLst/>
          </a:prstGeom>
          <a:solidFill>
            <a:srgbClr val="66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600CC"/>
              </a:solidFill>
            </a:endParaRPr>
          </a:p>
        </p:txBody>
      </p:sp>
      <p:sp>
        <p:nvSpPr>
          <p:cNvPr id="11" name="ZoneTexte 10">
            <a:extLst>
              <a:ext uri="{FF2B5EF4-FFF2-40B4-BE49-F238E27FC236}">
                <a16:creationId xmlns:a16="http://schemas.microsoft.com/office/drawing/2014/main" id="{2F17D140-437D-C94A-B819-782E492C0C8A}"/>
              </a:ext>
            </a:extLst>
          </p:cNvPr>
          <p:cNvSpPr txBox="1"/>
          <p:nvPr/>
        </p:nvSpPr>
        <p:spPr>
          <a:xfrm>
            <a:off x="1661888" y="6376223"/>
            <a:ext cx="6302828" cy="307777"/>
          </a:xfrm>
          <a:prstGeom prst="rect">
            <a:avLst/>
          </a:prstGeom>
          <a:noFill/>
        </p:spPr>
        <p:txBody>
          <a:bodyPr wrap="square" rtlCol="0">
            <a:spAutoFit/>
          </a:bodyPr>
          <a:lstStyle/>
          <a:p>
            <a:pPr algn="ctr"/>
            <a:r>
              <a:rPr lang="fr-FR" sz="1400" dirty="0">
                <a:solidFill>
                  <a:srgbClr val="0070C0"/>
                </a:solidFill>
              </a:rPr>
              <a:t>Syndicat des Sophrologues Professionnels – Enquête Métier 2019</a:t>
            </a:r>
          </a:p>
        </p:txBody>
      </p:sp>
    </p:spTree>
    <p:extLst>
      <p:ext uri="{BB962C8B-B14F-4D97-AF65-F5344CB8AC3E}">
        <p14:creationId xmlns:p14="http://schemas.microsoft.com/office/powerpoint/2010/main" val="3165840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ableau des réponses au formulaire Forms. Titre de la question : 11- La sophrologie est-elle votre formation initiale ?. Nombre de réponses : 1 593&amp;nbsp;réponses.">
            <a:extLst>
              <a:ext uri="{FF2B5EF4-FFF2-40B4-BE49-F238E27FC236}">
                <a16:creationId xmlns:a16="http://schemas.microsoft.com/office/drawing/2014/main" id="{36F20CBD-AB6E-467A-880E-6585352E5E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5590"/>
            <a:ext cx="5080000" cy="213783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F0117EDA-1141-4691-A0C7-40C9078C3C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707005"/>
            <a:ext cx="4572000" cy="2073275"/>
          </a:xfrm>
          <a:prstGeom prst="rect">
            <a:avLst/>
          </a:prstGeom>
          <a:noFill/>
          <a:extLst>
            <a:ext uri="{909E8E84-426E-40DD-AFC4-6F175D3DCCD1}">
              <a14:hiddenFill xmlns:a14="http://schemas.microsoft.com/office/drawing/2010/main">
                <a:solidFill>
                  <a:srgbClr val="FFFFFF"/>
                </a:solidFill>
              </a14:hiddenFill>
            </a:ext>
          </a:extLst>
        </p:spPr>
      </p:pic>
      <p:sp>
        <p:nvSpPr>
          <p:cNvPr id="8" name="Espace réservé du contenu 2">
            <a:extLst>
              <a:ext uri="{FF2B5EF4-FFF2-40B4-BE49-F238E27FC236}">
                <a16:creationId xmlns:a16="http://schemas.microsoft.com/office/drawing/2014/main" id="{D49B2B2D-48AE-401A-AE61-6B6B9FA63735}"/>
              </a:ext>
            </a:extLst>
          </p:cNvPr>
          <p:cNvSpPr>
            <a:spLocks noGrp="1"/>
          </p:cNvSpPr>
          <p:nvPr>
            <p:ph idx="1"/>
          </p:nvPr>
        </p:nvSpPr>
        <p:spPr>
          <a:xfrm>
            <a:off x="5080000" y="428942"/>
            <a:ext cx="3556000" cy="4214178"/>
          </a:xfrm>
        </p:spPr>
        <p:txBody>
          <a:bodyPr>
            <a:normAutofit fontScale="92500" lnSpcReduction="10000"/>
          </a:bodyPr>
          <a:lstStyle/>
          <a:p>
            <a:pPr marL="0" indent="0" algn="ctr">
              <a:buNone/>
            </a:pPr>
            <a:r>
              <a:rPr lang="fr-FR" sz="2600" b="1" i="1" dirty="0">
                <a:solidFill>
                  <a:srgbClr val="0070C0"/>
                </a:solidFill>
              </a:rPr>
              <a:t>Perspectives</a:t>
            </a:r>
          </a:p>
          <a:p>
            <a:pPr marL="0" indent="0">
              <a:buNone/>
            </a:pPr>
            <a:endParaRPr lang="fr-FR" dirty="0"/>
          </a:p>
          <a:p>
            <a:r>
              <a:rPr lang="fr-FR" sz="1500" dirty="0"/>
              <a:t>Une donnée méritera d’être observée régulièrement. C’est le nombre de personnes qui choisissent la sophrologie comme formation initiale. A ce jour, ce nombre se situe au niveau de 17,4%, ce qui est relativement élevé pour une activité non actuellement règlementée.</a:t>
            </a:r>
          </a:p>
          <a:p>
            <a:r>
              <a:rPr lang="fr-FR" sz="1500" dirty="0"/>
              <a:t>Ce chiffre est à mettre en perspective avec celui qui concerne les origines en terme de secteur d’activité dans le cas où la sophrologie est un métier de reconversion. </a:t>
            </a:r>
          </a:p>
          <a:p>
            <a:r>
              <a:rPr lang="fr-FR" sz="1500" dirty="0"/>
              <a:t>On observe en effet, que 96 personnes n’ont pas précisé de quel secteur elles venaient. On peut en conclure que la sophrologie est leur première activité et ils ont choisi la sophrologie comme formation initiale. </a:t>
            </a:r>
            <a:endParaRPr lang="en-US" sz="1500" dirty="0"/>
          </a:p>
        </p:txBody>
      </p:sp>
      <p:sp>
        <p:nvSpPr>
          <p:cNvPr id="7" name="ZoneTexte 6">
            <a:extLst>
              <a:ext uri="{FF2B5EF4-FFF2-40B4-BE49-F238E27FC236}">
                <a16:creationId xmlns:a16="http://schemas.microsoft.com/office/drawing/2014/main" id="{B2D4D1DE-56BB-C44C-90F0-1B5B071B0212}"/>
              </a:ext>
            </a:extLst>
          </p:cNvPr>
          <p:cNvSpPr txBox="1"/>
          <p:nvPr/>
        </p:nvSpPr>
        <p:spPr>
          <a:xfrm>
            <a:off x="1698171" y="6282047"/>
            <a:ext cx="6302828" cy="307777"/>
          </a:xfrm>
          <a:prstGeom prst="rect">
            <a:avLst/>
          </a:prstGeom>
          <a:noFill/>
        </p:spPr>
        <p:txBody>
          <a:bodyPr wrap="square" rtlCol="0">
            <a:spAutoFit/>
          </a:bodyPr>
          <a:lstStyle/>
          <a:p>
            <a:pPr algn="ctr"/>
            <a:r>
              <a:rPr lang="fr-FR" sz="1400" dirty="0">
                <a:solidFill>
                  <a:srgbClr val="0070C0"/>
                </a:solidFill>
              </a:rPr>
              <a:t>Syndicat des Sophrologues Professionnels – Enquête Métier 2019</a:t>
            </a:r>
          </a:p>
        </p:txBody>
      </p:sp>
    </p:spTree>
    <p:extLst>
      <p:ext uri="{BB962C8B-B14F-4D97-AF65-F5344CB8AC3E}">
        <p14:creationId xmlns:p14="http://schemas.microsoft.com/office/powerpoint/2010/main" val="2581967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48B229-C016-4125-B936-18D451F10366}"/>
              </a:ext>
            </a:extLst>
          </p:cNvPr>
          <p:cNvSpPr>
            <a:spLocks noGrp="1"/>
          </p:cNvSpPr>
          <p:nvPr>
            <p:ph type="title"/>
          </p:nvPr>
        </p:nvSpPr>
        <p:spPr>
          <a:xfrm>
            <a:off x="628650" y="833786"/>
            <a:ext cx="7886700" cy="1096923"/>
          </a:xfrm>
        </p:spPr>
        <p:txBody>
          <a:bodyPr/>
          <a:lstStyle/>
          <a:p>
            <a:r>
              <a:rPr lang="fr-FR" sz="3600" b="1" dirty="0">
                <a:solidFill>
                  <a:srgbClr val="0070C0"/>
                </a:solidFill>
              </a:rPr>
              <a:t>Méthodologie</a:t>
            </a:r>
            <a:endParaRPr lang="en-US" b="1" dirty="0">
              <a:solidFill>
                <a:srgbClr val="0070C0"/>
              </a:solidFill>
            </a:endParaRPr>
          </a:p>
        </p:txBody>
      </p:sp>
      <p:sp>
        <p:nvSpPr>
          <p:cNvPr id="3" name="Espace réservé du contenu 2">
            <a:extLst>
              <a:ext uri="{FF2B5EF4-FFF2-40B4-BE49-F238E27FC236}">
                <a16:creationId xmlns:a16="http://schemas.microsoft.com/office/drawing/2014/main" id="{9D0716E3-432A-43B3-BEBE-072E82DA555C}"/>
              </a:ext>
            </a:extLst>
          </p:cNvPr>
          <p:cNvSpPr>
            <a:spLocks noGrp="1"/>
          </p:cNvSpPr>
          <p:nvPr>
            <p:ph idx="1"/>
          </p:nvPr>
        </p:nvSpPr>
        <p:spPr>
          <a:xfrm>
            <a:off x="628650" y="1930709"/>
            <a:ext cx="7886700" cy="4351338"/>
          </a:xfrm>
        </p:spPr>
        <p:txBody>
          <a:bodyPr>
            <a:normAutofit/>
          </a:bodyPr>
          <a:lstStyle/>
          <a:p>
            <a:r>
              <a:rPr lang="fr-FR" sz="1800" dirty="0"/>
              <a:t>L’enquête a été conçue par le Syndicat des Sophrologues Professionnels.</a:t>
            </a:r>
          </a:p>
          <a:p>
            <a:r>
              <a:rPr lang="fr-FR" sz="1800" dirty="0"/>
              <a:t>Elle interroge les sophrologues sur leurs données 2019.</a:t>
            </a:r>
          </a:p>
          <a:p>
            <a:r>
              <a:rPr lang="fr-FR" sz="1800" dirty="0"/>
              <a:t>Elle a été envoyée entre le 4 octobre et le 31 décembre 2020.</a:t>
            </a:r>
          </a:p>
          <a:p>
            <a:r>
              <a:rPr lang="fr-FR" sz="1800" dirty="0"/>
              <a:t>Elle a été diffusée à tous les adhérents du SSP actuels et passés, et également via les fichiers de ses partenaires : Société Française de Sophrologie, Groupe d’Epistémologie </a:t>
            </a:r>
            <a:r>
              <a:rPr lang="fr-FR" sz="1800"/>
              <a:t>en Sophrologie.</a:t>
            </a:r>
            <a:endParaRPr lang="fr-FR" sz="1800" b="1" i="1" dirty="0">
              <a:solidFill>
                <a:srgbClr val="FF0000"/>
              </a:solidFill>
            </a:endParaRPr>
          </a:p>
          <a:p>
            <a:r>
              <a:rPr lang="fr-FR" sz="1800" dirty="0"/>
              <a:t>Le but de cette enquête est de mieux connaître la population des sophrologues et de savoir dans quelles mesures la sophrologie est devenue plus qu’une activité, un véritable métier. </a:t>
            </a:r>
          </a:p>
          <a:p>
            <a:r>
              <a:rPr lang="fr-FR" sz="1800" dirty="0"/>
              <a:t>Cette enquête a vocation à être renouvelée tous les 5 ans pour observer l’évolution du métier.</a:t>
            </a:r>
            <a:endParaRPr lang="en-US" sz="1800" dirty="0"/>
          </a:p>
        </p:txBody>
      </p:sp>
      <p:sp>
        <p:nvSpPr>
          <p:cNvPr id="6" name="ZoneTexte 5">
            <a:extLst>
              <a:ext uri="{FF2B5EF4-FFF2-40B4-BE49-F238E27FC236}">
                <a16:creationId xmlns:a16="http://schemas.microsoft.com/office/drawing/2014/main" id="{CB12FD67-F5DA-3246-AF71-F4897C4F90B1}"/>
              </a:ext>
            </a:extLst>
          </p:cNvPr>
          <p:cNvSpPr txBox="1"/>
          <p:nvPr/>
        </p:nvSpPr>
        <p:spPr>
          <a:xfrm>
            <a:off x="1698171" y="6282047"/>
            <a:ext cx="6302828" cy="307777"/>
          </a:xfrm>
          <a:prstGeom prst="rect">
            <a:avLst/>
          </a:prstGeom>
          <a:noFill/>
        </p:spPr>
        <p:txBody>
          <a:bodyPr wrap="square" rtlCol="0">
            <a:spAutoFit/>
          </a:bodyPr>
          <a:lstStyle/>
          <a:p>
            <a:pPr algn="ctr"/>
            <a:r>
              <a:rPr lang="fr-FR" sz="1400" dirty="0">
                <a:solidFill>
                  <a:srgbClr val="0070C0"/>
                </a:solidFill>
              </a:rPr>
              <a:t>Syndicat des Sophrologues Professionnels – Enquête Métier 2019</a:t>
            </a:r>
          </a:p>
        </p:txBody>
      </p:sp>
    </p:spTree>
    <p:extLst>
      <p:ext uri="{BB962C8B-B14F-4D97-AF65-F5344CB8AC3E}">
        <p14:creationId xmlns:p14="http://schemas.microsoft.com/office/powerpoint/2010/main" val="2800455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48B229-C016-4125-B936-18D451F10366}"/>
              </a:ext>
            </a:extLst>
          </p:cNvPr>
          <p:cNvSpPr>
            <a:spLocks noGrp="1"/>
          </p:cNvSpPr>
          <p:nvPr>
            <p:ph type="title"/>
          </p:nvPr>
        </p:nvSpPr>
        <p:spPr/>
        <p:txBody>
          <a:bodyPr/>
          <a:lstStyle/>
          <a:p>
            <a:r>
              <a:rPr lang="fr-FR" sz="3600" b="1" dirty="0">
                <a:solidFill>
                  <a:srgbClr val="0070C0"/>
                </a:solidFill>
              </a:rPr>
              <a:t>Préambule</a:t>
            </a:r>
            <a:endParaRPr lang="en-US" b="1" dirty="0">
              <a:solidFill>
                <a:srgbClr val="0070C0"/>
              </a:solidFill>
            </a:endParaRPr>
          </a:p>
        </p:txBody>
      </p:sp>
      <p:sp>
        <p:nvSpPr>
          <p:cNvPr id="3" name="Espace réservé du contenu 2">
            <a:extLst>
              <a:ext uri="{FF2B5EF4-FFF2-40B4-BE49-F238E27FC236}">
                <a16:creationId xmlns:a16="http://schemas.microsoft.com/office/drawing/2014/main" id="{9D0716E3-432A-43B3-BEBE-072E82DA555C}"/>
              </a:ext>
            </a:extLst>
          </p:cNvPr>
          <p:cNvSpPr>
            <a:spLocks noGrp="1"/>
          </p:cNvSpPr>
          <p:nvPr>
            <p:ph idx="1"/>
          </p:nvPr>
        </p:nvSpPr>
        <p:spPr>
          <a:xfrm>
            <a:off x="628650" y="1187532"/>
            <a:ext cx="7886700" cy="4989431"/>
          </a:xfrm>
        </p:spPr>
        <p:txBody>
          <a:bodyPr>
            <a:normAutofit/>
          </a:bodyPr>
          <a:lstStyle/>
          <a:p>
            <a:pPr marL="0" indent="0">
              <a:buNone/>
            </a:pPr>
            <a:r>
              <a:rPr lang="fr-FR" sz="1800" b="0" i="0" dirty="0">
                <a:solidFill>
                  <a:srgbClr val="222222"/>
                </a:solidFill>
                <a:effectLst/>
              </a:rPr>
              <a:t>On estime entre 8 000 </a:t>
            </a:r>
            <a:r>
              <a:rPr lang="fr-FR" sz="1800" dirty="0">
                <a:solidFill>
                  <a:srgbClr val="222222"/>
                </a:solidFill>
              </a:rPr>
              <a:t>et</a:t>
            </a:r>
            <a:r>
              <a:rPr lang="fr-FR" sz="1800" b="0" i="0" dirty="0">
                <a:solidFill>
                  <a:srgbClr val="222222"/>
                </a:solidFill>
                <a:effectLst/>
              </a:rPr>
              <a:t> 10 000 personnes* la population des sophrologues en France.</a:t>
            </a:r>
          </a:p>
          <a:p>
            <a:pPr marL="0" indent="0">
              <a:buNone/>
            </a:pPr>
            <a:r>
              <a:rPr lang="fr-FR" sz="1800" b="0" i="0" dirty="0">
                <a:solidFill>
                  <a:srgbClr val="222222"/>
                </a:solidFill>
                <a:effectLst/>
              </a:rPr>
              <a:t>Notre enquête rassemble 1593 réponses ce qui représente entre 15% et 18% des sophrologues. </a:t>
            </a:r>
            <a:r>
              <a:rPr lang="fr-FR" sz="1800" dirty="0">
                <a:solidFill>
                  <a:srgbClr val="222222"/>
                </a:solidFill>
              </a:rPr>
              <a:t>O</a:t>
            </a:r>
            <a:r>
              <a:rPr lang="fr-FR" sz="1800" b="0" i="0" dirty="0">
                <a:solidFill>
                  <a:srgbClr val="222222"/>
                </a:solidFill>
                <a:effectLst/>
              </a:rPr>
              <a:t>n peut donc légitimement estimer que l’échantillon est représentatif et que l’enquête révèle les tendances actuelles de la profession de sophrologue.</a:t>
            </a:r>
          </a:p>
          <a:p>
            <a:pPr marL="0" indent="0">
              <a:buNone/>
            </a:pPr>
            <a:r>
              <a:rPr lang="fr-FR" sz="1800" dirty="0">
                <a:solidFill>
                  <a:srgbClr val="222222"/>
                </a:solidFill>
              </a:rPr>
              <a:t>Même si l’enquête a été lancée par le SSP, on ne saurait prétendre qu’elle ne concerne que ses adhérents. Les réponses obtenues viennent de sophrologues d’horizon différents, en témoigne leur répartition.</a:t>
            </a:r>
            <a:endParaRPr lang="fr-FR" sz="1800" b="0" i="0" dirty="0">
              <a:solidFill>
                <a:srgbClr val="222222"/>
              </a:solidFill>
              <a:effectLst/>
            </a:endParaRPr>
          </a:p>
        </p:txBody>
      </p:sp>
      <p:sp>
        <p:nvSpPr>
          <p:cNvPr id="4" name="ZoneTexte 3">
            <a:extLst>
              <a:ext uri="{FF2B5EF4-FFF2-40B4-BE49-F238E27FC236}">
                <a16:creationId xmlns:a16="http://schemas.microsoft.com/office/drawing/2014/main" id="{D0825EC8-5F3E-4303-9DCA-A09610111E84}"/>
              </a:ext>
            </a:extLst>
          </p:cNvPr>
          <p:cNvSpPr txBox="1"/>
          <p:nvPr/>
        </p:nvSpPr>
        <p:spPr>
          <a:xfrm>
            <a:off x="4724135" y="5975215"/>
            <a:ext cx="3934090" cy="261610"/>
          </a:xfrm>
          <a:prstGeom prst="rect">
            <a:avLst/>
          </a:prstGeom>
          <a:noFill/>
        </p:spPr>
        <p:txBody>
          <a:bodyPr wrap="none" rtlCol="0">
            <a:spAutoFit/>
          </a:bodyPr>
          <a:lstStyle/>
          <a:p>
            <a:r>
              <a:rPr lang="fr-FR" sz="1100" b="1" i="1" dirty="0"/>
              <a:t>* Source Congrès international de sophrologie – Novembre 2015</a:t>
            </a:r>
            <a:endParaRPr lang="en-US" b="1" i="1" dirty="0"/>
          </a:p>
        </p:txBody>
      </p:sp>
      <p:pic>
        <p:nvPicPr>
          <p:cNvPr id="10242" name="Picture 2" descr="Tableau des réponses au formulaire Forms. Titre de la question : Adhérez-vous à un organisme représentatif de la profession de sophrologue. Nombre de réponses : 1 592&amp;nbsp;réponses.">
            <a:extLst>
              <a:ext uri="{FF2B5EF4-FFF2-40B4-BE49-F238E27FC236}">
                <a16:creationId xmlns:a16="http://schemas.microsoft.com/office/drawing/2014/main" id="{83B8CF38-585D-47A2-A26B-73316EBC80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1948" y="3682247"/>
            <a:ext cx="5444375" cy="2291174"/>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8F2DBAFC-24DA-7841-BEAE-41C1AC43DE54}"/>
              </a:ext>
            </a:extLst>
          </p:cNvPr>
          <p:cNvSpPr txBox="1"/>
          <p:nvPr/>
        </p:nvSpPr>
        <p:spPr>
          <a:xfrm>
            <a:off x="1698171" y="6282047"/>
            <a:ext cx="6302828" cy="307777"/>
          </a:xfrm>
          <a:prstGeom prst="rect">
            <a:avLst/>
          </a:prstGeom>
          <a:noFill/>
        </p:spPr>
        <p:txBody>
          <a:bodyPr wrap="square" rtlCol="0">
            <a:spAutoFit/>
          </a:bodyPr>
          <a:lstStyle/>
          <a:p>
            <a:pPr algn="ctr"/>
            <a:r>
              <a:rPr lang="fr-FR" sz="1400" dirty="0">
                <a:solidFill>
                  <a:srgbClr val="0070C0"/>
                </a:solidFill>
              </a:rPr>
              <a:t>Syndicat des Sophrologues Professionnels – Enquête Métier 2019</a:t>
            </a:r>
          </a:p>
        </p:txBody>
      </p:sp>
    </p:spTree>
    <p:extLst>
      <p:ext uri="{BB962C8B-B14F-4D97-AF65-F5344CB8AC3E}">
        <p14:creationId xmlns:p14="http://schemas.microsoft.com/office/powerpoint/2010/main" val="2256861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a:extLst>
              <a:ext uri="{FF2B5EF4-FFF2-40B4-BE49-F238E27FC236}">
                <a16:creationId xmlns:a16="http://schemas.microsoft.com/office/drawing/2014/main" id="{7D03A1F4-95B4-4BB7-A24D-C26EE0372C6B}"/>
              </a:ext>
            </a:extLst>
          </p:cNvPr>
          <p:cNvSpPr>
            <a:spLocks noGrp="1"/>
          </p:cNvSpPr>
          <p:nvPr>
            <p:ph idx="1"/>
          </p:nvPr>
        </p:nvSpPr>
        <p:spPr>
          <a:xfrm>
            <a:off x="5009575" y="318556"/>
            <a:ext cx="3672417" cy="4351338"/>
          </a:xfrm>
        </p:spPr>
        <p:txBody>
          <a:bodyPr>
            <a:noAutofit/>
          </a:bodyPr>
          <a:lstStyle/>
          <a:p>
            <a:pPr marL="0" indent="0" algn="ctr">
              <a:spcBef>
                <a:spcPts val="0"/>
              </a:spcBef>
              <a:buNone/>
            </a:pPr>
            <a:r>
              <a:rPr lang="fr-FR" sz="2000" b="1" i="1" dirty="0">
                <a:solidFill>
                  <a:srgbClr val="0070C0"/>
                </a:solidFill>
              </a:rPr>
              <a:t>Le sophrologue aujourd’hui : portrait-robot</a:t>
            </a:r>
          </a:p>
          <a:p>
            <a:pPr marL="0" indent="0" algn="ctr">
              <a:spcBef>
                <a:spcPts val="0"/>
              </a:spcBef>
              <a:buNone/>
            </a:pPr>
            <a:endParaRPr lang="fr-FR" sz="1400" b="1" i="1" dirty="0">
              <a:solidFill>
                <a:srgbClr val="222222"/>
              </a:solidFill>
              <a:cs typeface="Arial" panose="020B0604020202020204" pitchFamily="34" charset="0"/>
            </a:endParaRPr>
          </a:p>
          <a:p>
            <a:pPr marL="0" indent="0" algn="ctr">
              <a:spcBef>
                <a:spcPts val="0"/>
              </a:spcBef>
              <a:buNone/>
            </a:pPr>
            <a:endParaRPr lang="fr-FR" sz="1400" dirty="0">
              <a:solidFill>
                <a:srgbClr val="222222"/>
              </a:solidFill>
              <a:cs typeface="Arial" panose="020B0604020202020204" pitchFamily="34" charset="0"/>
            </a:endParaRPr>
          </a:p>
          <a:p>
            <a:pPr marL="0"/>
            <a:r>
              <a:rPr lang="fr-FR" sz="1400" dirty="0">
                <a:solidFill>
                  <a:srgbClr val="222222"/>
                </a:solidFill>
                <a:cs typeface="Arial" panose="020B0604020202020204" pitchFamily="34" charset="0"/>
              </a:rPr>
              <a:t>On observe une profession plutôt féminine avec 89,3% de femmes.</a:t>
            </a:r>
          </a:p>
          <a:p>
            <a:pPr marL="0"/>
            <a:r>
              <a:rPr lang="fr-FR" sz="1400" b="0" i="0" dirty="0">
                <a:solidFill>
                  <a:srgbClr val="222222"/>
                </a:solidFill>
                <a:effectLst/>
                <a:cs typeface="Arial" panose="020B0604020202020204" pitchFamily="34" charset="0"/>
              </a:rPr>
              <a:t>Les sophrologues sont partout en France. Toutes les régions sont représentées avec, sans surprise, une plus forte concentration en Ile-de-France (20,3%) et une sous-représentation en Corse (0,5%). </a:t>
            </a:r>
          </a:p>
          <a:p>
            <a:pPr marL="0"/>
            <a:r>
              <a:rPr lang="fr-FR" sz="1400" b="0" i="0" dirty="0">
                <a:solidFill>
                  <a:srgbClr val="222222"/>
                </a:solidFill>
                <a:effectLst/>
                <a:cs typeface="Arial" panose="020B0604020202020204" pitchFamily="34" charset="0"/>
              </a:rPr>
              <a:t>L’Auvergne-Rhône-Alpes arrive en deuxième position avec 11,8% des réponses.</a:t>
            </a:r>
          </a:p>
          <a:p>
            <a:pPr marL="0"/>
            <a:r>
              <a:rPr lang="fr-FR" sz="1400" dirty="0">
                <a:solidFill>
                  <a:srgbClr val="222222"/>
                </a:solidFill>
                <a:cs typeface="Arial" panose="020B0604020202020204" pitchFamily="34" charset="0"/>
              </a:rPr>
              <a:t>P</a:t>
            </a:r>
            <a:r>
              <a:rPr lang="fr-FR" sz="1400" b="0" i="0" dirty="0">
                <a:solidFill>
                  <a:srgbClr val="222222"/>
                </a:solidFill>
                <a:effectLst/>
                <a:cs typeface="Arial" panose="020B0604020202020204" pitchFamily="34" charset="0"/>
              </a:rPr>
              <a:t>uis quasiment à égalité, l’Occitanie avec 10,8% et la Nouvelle Aquitaine avec 10,3% des réponses.</a:t>
            </a:r>
          </a:p>
        </p:txBody>
      </p:sp>
      <p:pic>
        <p:nvPicPr>
          <p:cNvPr id="2050" name="Picture 2">
            <a:extLst>
              <a:ext uri="{FF2B5EF4-FFF2-40B4-BE49-F238E27FC236}">
                <a16:creationId xmlns:a16="http://schemas.microsoft.com/office/drawing/2014/main" id="{1CD3092F-C5D8-42DF-9DD0-EF3A1A76B9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32501"/>
            <a:ext cx="4842933" cy="2038068"/>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e 4">
            <a:extLst>
              <a:ext uri="{FF2B5EF4-FFF2-40B4-BE49-F238E27FC236}">
                <a16:creationId xmlns:a16="http://schemas.microsoft.com/office/drawing/2014/main" id="{C1E0E082-E938-4E09-8F01-A65FCD23C208}"/>
              </a:ext>
            </a:extLst>
          </p:cNvPr>
          <p:cNvGrpSpPr/>
          <p:nvPr/>
        </p:nvGrpSpPr>
        <p:grpSpPr>
          <a:xfrm>
            <a:off x="76203" y="3172992"/>
            <a:ext cx="5005172" cy="2463795"/>
            <a:chOff x="1" y="1930405"/>
            <a:chExt cx="5005172" cy="2463795"/>
          </a:xfrm>
        </p:grpSpPr>
        <p:pic>
          <p:nvPicPr>
            <p:cNvPr id="2052" name="Picture 4" descr="Tableau des réponses au formulaire Forms. Titre de la question : 2- Dans quelle région pratiquez-vous ?. Nombre de réponses : 1 593&amp;nbsp;réponses.">
              <a:extLst>
                <a:ext uri="{FF2B5EF4-FFF2-40B4-BE49-F238E27FC236}">
                  <a16:creationId xmlns:a16="http://schemas.microsoft.com/office/drawing/2014/main" id="{F786E83B-961A-42F1-8872-8EA36416ED8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0698"/>
            <a:stretch/>
          </p:blipFill>
          <p:spPr bwMode="auto">
            <a:xfrm>
              <a:off x="1" y="1930405"/>
              <a:ext cx="4982958" cy="210819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ableau des réponses au formulaire Forms. Titre de la question : 2- Dans quelle région pratiquez-vous ?. Nombre de réponses : 1 593&amp;nbsp;réponses.">
              <a:extLst>
                <a:ext uri="{FF2B5EF4-FFF2-40B4-BE49-F238E27FC236}">
                  <a16:creationId xmlns:a16="http://schemas.microsoft.com/office/drawing/2014/main" id="{9B7CAE9C-71A5-4143-9E13-DE18D9D6638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1728" b="10370"/>
            <a:stretch/>
          </p:blipFill>
          <p:spPr bwMode="auto">
            <a:xfrm>
              <a:off x="1" y="3968474"/>
              <a:ext cx="5005172" cy="425726"/>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ZoneTexte 8">
            <a:extLst>
              <a:ext uri="{FF2B5EF4-FFF2-40B4-BE49-F238E27FC236}">
                <a16:creationId xmlns:a16="http://schemas.microsoft.com/office/drawing/2014/main" id="{EDD20A58-630E-284A-983B-97BD395EFF6F}"/>
              </a:ext>
            </a:extLst>
          </p:cNvPr>
          <p:cNvSpPr txBox="1"/>
          <p:nvPr/>
        </p:nvSpPr>
        <p:spPr>
          <a:xfrm>
            <a:off x="1698171" y="6282047"/>
            <a:ext cx="6302828" cy="307777"/>
          </a:xfrm>
          <a:prstGeom prst="rect">
            <a:avLst/>
          </a:prstGeom>
          <a:noFill/>
        </p:spPr>
        <p:txBody>
          <a:bodyPr wrap="square" rtlCol="0">
            <a:spAutoFit/>
          </a:bodyPr>
          <a:lstStyle/>
          <a:p>
            <a:pPr algn="ctr"/>
            <a:r>
              <a:rPr lang="fr-FR" sz="1400" dirty="0">
                <a:solidFill>
                  <a:srgbClr val="0070C0"/>
                </a:solidFill>
              </a:rPr>
              <a:t>Syndicat des Sophrologues Professionnels – Enquête Métier 2019</a:t>
            </a:r>
          </a:p>
        </p:txBody>
      </p:sp>
    </p:spTree>
    <p:extLst>
      <p:ext uri="{BB962C8B-B14F-4D97-AF65-F5344CB8AC3E}">
        <p14:creationId xmlns:p14="http://schemas.microsoft.com/office/powerpoint/2010/main" val="1491040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a:extLst>
              <a:ext uri="{FF2B5EF4-FFF2-40B4-BE49-F238E27FC236}">
                <a16:creationId xmlns:a16="http://schemas.microsoft.com/office/drawing/2014/main" id="{7D03A1F4-95B4-4BB7-A24D-C26EE0372C6B}"/>
              </a:ext>
            </a:extLst>
          </p:cNvPr>
          <p:cNvSpPr>
            <a:spLocks noGrp="1"/>
          </p:cNvSpPr>
          <p:nvPr>
            <p:ph idx="1"/>
          </p:nvPr>
        </p:nvSpPr>
        <p:spPr>
          <a:xfrm>
            <a:off x="5151815" y="409996"/>
            <a:ext cx="3672417" cy="4351338"/>
          </a:xfrm>
        </p:spPr>
        <p:txBody>
          <a:bodyPr>
            <a:noAutofit/>
          </a:bodyPr>
          <a:lstStyle/>
          <a:p>
            <a:pPr marL="0" indent="0" algn="ctr">
              <a:buNone/>
            </a:pPr>
            <a:r>
              <a:rPr lang="fr-FR" sz="2000" b="1" i="1" dirty="0">
                <a:solidFill>
                  <a:srgbClr val="0070C0"/>
                </a:solidFill>
                <a:effectLst/>
                <a:cs typeface="Arial" panose="020B0604020202020204" pitchFamily="34" charset="0"/>
              </a:rPr>
              <a:t>Répartition géographique des sophrologues</a:t>
            </a:r>
          </a:p>
          <a:p>
            <a:pPr marL="0" indent="0" algn="ctr">
              <a:buNone/>
            </a:pPr>
            <a:endParaRPr lang="fr-FR" sz="2000" b="1" i="1" dirty="0">
              <a:solidFill>
                <a:srgbClr val="0070C0"/>
              </a:solidFill>
              <a:effectLst/>
              <a:cs typeface="Arial" panose="020B0604020202020204" pitchFamily="34" charset="0"/>
            </a:endParaRPr>
          </a:p>
          <a:p>
            <a:pPr marL="0"/>
            <a:r>
              <a:rPr lang="fr-FR" sz="1400" b="0" i="0" dirty="0">
                <a:solidFill>
                  <a:srgbClr val="222222"/>
                </a:solidFill>
                <a:effectLst/>
                <a:cs typeface="Arial" panose="020B0604020202020204" pitchFamily="34" charset="0"/>
              </a:rPr>
              <a:t>Les sophrologues sont situés pour une petite majorité dans les villes moyennes, 47,8%. </a:t>
            </a:r>
          </a:p>
          <a:p>
            <a:pPr marL="0"/>
            <a:r>
              <a:rPr lang="fr-FR" sz="1400" b="0" i="0" dirty="0">
                <a:solidFill>
                  <a:srgbClr val="222222"/>
                </a:solidFill>
                <a:effectLst/>
                <a:cs typeface="Arial" panose="020B0604020202020204" pitchFamily="34" charset="0"/>
              </a:rPr>
              <a:t>La pratique de la sophrologie apparaît comme une option professionnelle tout à fait réalisable en milieu rural car c’est le cas de 29,8% des sophrologues qui ont répondu à l’enquête. </a:t>
            </a:r>
          </a:p>
          <a:p>
            <a:pPr marL="0"/>
            <a:r>
              <a:rPr lang="fr-FR" sz="1400" b="0" i="0" dirty="0">
                <a:solidFill>
                  <a:srgbClr val="222222"/>
                </a:solidFill>
                <a:effectLst/>
                <a:cs typeface="Arial" panose="020B0604020202020204" pitchFamily="34" charset="0"/>
              </a:rPr>
              <a:t>La pratique dans une grande ville arrive en dernière position avec 22,5% des réponses. On peut imaginer que l’installation en cabinet dans une grande ville est plus chère, car les espaces étant plus réduits, il devient difficile d’installer un cabinet chez soi et il faut donc recourir à la location.</a:t>
            </a:r>
          </a:p>
          <a:p>
            <a:pPr marL="0"/>
            <a:r>
              <a:rPr lang="fr-FR" sz="1400" dirty="0">
                <a:solidFill>
                  <a:srgbClr val="222222"/>
                </a:solidFill>
                <a:cs typeface="Arial" panose="020B0604020202020204" pitchFamily="34" charset="0"/>
              </a:rPr>
              <a:t>Les sophrologues en effet, pratiquent de préférence dans un cabinet (78,3%). Ils se déplacent bien volontiers chez leurs patients (37,2%).</a:t>
            </a:r>
          </a:p>
          <a:p>
            <a:pPr marL="0"/>
            <a:r>
              <a:rPr lang="fr-FR" sz="1400" dirty="0">
                <a:solidFill>
                  <a:srgbClr val="222222"/>
                </a:solidFill>
                <a:cs typeface="Arial" panose="020B0604020202020204" pitchFamily="34" charset="0"/>
              </a:rPr>
              <a:t>Ils interviennent auprès d’institutions, à 26,9% en entreprise et à 18,1% en scolaire.</a:t>
            </a:r>
          </a:p>
          <a:p>
            <a:pPr marL="0"/>
            <a:r>
              <a:rPr lang="fr-FR" sz="1400" dirty="0">
                <a:solidFill>
                  <a:srgbClr val="222222"/>
                </a:solidFill>
                <a:cs typeface="Arial" panose="020B0604020202020204" pitchFamily="34" charset="0"/>
              </a:rPr>
              <a:t>On constate que les sophrologues sont peu présents dans les institutions médicales que sont les hôpitaux et les cliniques. </a:t>
            </a:r>
          </a:p>
        </p:txBody>
      </p:sp>
      <p:pic>
        <p:nvPicPr>
          <p:cNvPr id="2056" name="Picture 8" descr="Tableau des réponses au formulaire Forms. Titre de la question : 3- Vous pratiquez :. Nombre de réponses : 1 593&amp;nbsp;réponses.">
            <a:extLst>
              <a:ext uri="{FF2B5EF4-FFF2-40B4-BE49-F238E27FC236}">
                <a16:creationId xmlns:a16="http://schemas.microsoft.com/office/drawing/2014/main" id="{F6F6CA86-2105-4C6B-89BA-51049E4C91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20804"/>
            <a:ext cx="5009575" cy="2108196"/>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a:extLst>
              <a:ext uri="{FF2B5EF4-FFF2-40B4-BE49-F238E27FC236}">
                <a16:creationId xmlns:a16="http://schemas.microsoft.com/office/drawing/2014/main" id="{0D07D7EE-63CB-48A5-BBAE-DA9717DD5C68}"/>
              </a:ext>
            </a:extLst>
          </p:cNvPr>
          <p:cNvPicPr>
            <a:picLocks noChangeAspect="1"/>
          </p:cNvPicPr>
          <p:nvPr/>
        </p:nvPicPr>
        <p:blipFill rotWithShape="1">
          <a:blip r:embed="rId3"/>
          <a:srcRect l="23001" t="36272" r="23442" b="19877"/>
          <a:stretch/>
        </p:blipFill>
        <p:spPr>
          <a:xfrm>
            <a:off x="112455" y="4156697"/>
            <a:ext cx="4897120" cy="2255520"/>
          </a:xfrm>
          <a:prstGeom prst="rect">
            <a:avLst/>
          </a:prstGeom>
        </p:spPr>
      </p:pic>
    </p:spTree>
    <p:extLst>
      <p:ext uri="{BB962C8B-B14F-4D97-AF65-F5344CB8AC3E}">
        <p14:creationId xmlns:p14="http://schemas.microsoft.com/office/powerpoint/2010/main" val="2449699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ableau des réponses au formulaire Forms. Titre de la question : 4- Vous êtes sophrologue depuis combien d'années ?. Nombre de réponses : 1 593&amp;nbsp;réponses.">
            <a:extLst>
              <a:ext uri="{FF2B5EF4-FFF2-40B4-BE49-F238E27FC236}">
                <a16:creationId xmlns:a16="http://schemas.microsoft.com/office/drawing/2014/main" id="{8A1A7B98-AD70-4BA1-BD3E-68D0201EC5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1431"/>
            <a:ext cx="5537200" cy="23302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ableau des réponses au formulaire Forms. Titre de la question : 8- Durée de votre formation (en mois) :. Nombre de réponses : 1 593&amp;nbsp;réponses.">
            <a:extLst>
              <a:ext uri="{FF2B5EF4-FFF2-40B4-BE49-F238E27FC236}">
                <a16:creationId xmlns:a16="http://schemas.microsoft.com/office/drawing/2014/main" id="{5B40B7E0-2613-4468-87FD-19F9469CE3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303135"/>
            <a:ext cx="5537200" cy="233023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ableau des réponses au formulaire Forms. Titre de la question : 10- Avez-vous le RNCP ?. Nombre de réponses : 1 593&amp;nbsp;réponses.">
            <a:extLst>
              <a:ext uri="{FF2B5EF4-FFF2-40B4-BE49-F238E27FC236}">
                <a16:creationId xmlns:a16="http://schemas.microsoft.com/office/drawing/2014/main" id="{AFA358D5-80D4-4278-A0B3-64A5B83A66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4533636"/>
            <a:ext cx="5523241" cy="2324364"/>
          </a:xfrm>
          <a:prstGeom prst="rect">
            <a:avLst/>
          </a:prstGeom>
          <a:noFill/>
          <a:extLst>
            <a:ext uri="{909E8E84-426E-40DD-AFC4-6F175D3DCCD1}">
              <a14:hiddenFill xmlns:a14="http://schemas.microsoft.com/office/drawing/2010/main">
                <a:solidFill>
                  <a:srgbClr val="FFFFFF"/>
                </a:solidFill>
              </a14:hiddenFill>
            </a:ext>
          </a:extLst>
        </p:spPr>
      </p:pic>
      <p:sp>
        <p:nvSpPr>
          <p:cNvPr id="7" name="Espace réservé du contenu 2">
            <a:extLst>
              <a:ext uri="{FF2B5EF4-FFF2-40B4-BE49-F238E27FC236}">
                <a16:creationId xmlns:a16="http://schemas.microsoft.com/office/drawing/2014/main" id="{24182E3A-6F2F-435B-936C-6DAAADC590F7}"/>
              </a:ext>
            </a:extLst>
          </p:cNvPr>
          <p:cNvSpPr txBox="1">
            <a:spLocks/>
          </p:cNvSpPr>
          <p:nvPr/>
        </p:nvSpPr>
        <p:spPr>
          <a:xfrm>
            <a:off x="4834467" y="508000"/>
            <a:ext cx="3943350" cy="498766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fr-FR" sz="2000" b="1" i="1" dirty="0">
                <a:solidFill>
                  <a:srgbClr val="0070C0"/>
                </a:solidFill>
              </a:rPr>
              <a:t>La sophrologie : </a:t>
            </a:r>
          </a:p>
          <a:p>
            <a:pPr marL="0" indent="0" algn="ctr">
              <a:spcBef>
                <a:spcPts val="0"/>
              </a:spcBef>
              <a:buNone/>
            </a:pPr>
            <a:r>
              <a:rPr lang="fr-FR" sz="2000" b="1" i="1" dirty="0">
                <a:solidFill>
                  <a:srgbClr val="0070C0"/>
                </a:solidFill>
              </a:rPr>
              <a:t>un métier viable</a:t>
            </a:r>
          </a:p>
          <a:p>
            <a:pPr marL="0" indent="0">
              <a:buNone/>
            </a:pPr>
            <a:endParaRPr lang="fr-FR" sz="1400" dirty="0"/>
          </a:p>
          <a:p>
            <a:r>
              <a:rPr lang="fr-FR" sz="1400" dirty="0"/>
              <a:t>Notre échantillon rassemble pour moitié (49,8%) des sophrologues confirmés disposant de plus de 5 ans de pratique. </a:t>
            </a:r>
          </a:p>
          <a:p>
            <a:r>
              <a:rPr lang="fr-FR" sz="1400" dirty="0"/>
              <a:t>Il rassemble également un petit tiers de sophrologues ayant passé la barre fatidique des 2 ans d’activité (31,8% entre 2 ans et 5 ans d’activité).</a:t>
            </a:r>
          </a:p>
          <a:p>
            <a:r>
              <a:rPr lang="fr-FR" sz="1400" dirty="0">
                <a:solidFill>
                  <a:srgbClr val="222222"/>
                </a:solidFill>
              </a:rPr>
              <a:t>Soit, au total, plus de 80% ayant passé l’étape des 2 ans d’activité qui est l’étape généralement observée pour estimer la viabilité de toute activité.</a:t>
            </a:r>
          </a:p>
          <a:p>
            <a:r>
              <a:rPr lang="fr-FR" sz="1400" dirty="0">
                <a:solidFill>
                  <a:srgbClr val="222222"/>
                </a:solidFill>
              </a:rPr>
              <a:t>Par ailleurs, si on prend on compte que 68,5% ont suivi une formation longue de 2 ans au moins, on peut conclure qu’il y a une corrélation entre la durée de la formation de base et la viabilité de l’activité de sophrologue.</a:t>
            </a:r>
          </a:p>
          <a:p>
            <a:r>
              <a:rPr lang="fr-FR" sz="1400" dirty="0">
                <a:solidFill>
                  <a:srgbClr val="222222"/>
                </a:solidFill>
              </a:rPr>
              <a:t>On observe aussi que plus de la moitié (56,6%) a obtenu une reconnaissance RNCP qui est en soi la constatation d’une activité professionnelle réelle et viable économiquement.</a:t>
            </a:r>
            <a:endParaRPr lang="en-US" sz="1400" dirty="0"/>
          </a:p>
          <a:p>
            <a:endParaRPr lang="en-US" sz="1400" dirty="0"/>
          </a:p>
        </p:txBody>
      </p:sp>
      <p:sp>
        <p:nvSpPr>
          <p:cNvPr id="8" name="ZoneTexte 7">
            <a:extLst>
              <a:ext uri="{FF2B5EF4-FFF2-40B4-BE49-F238E27FC236}">
                <a16:creationId xmlns:a16="http://schemas.microsoft.com/office/drawing/2014/main" id="{F1AD0F60-9318-D345-A027-B1FC0ADCF62C}"/>
              </a:ext>
            </a:extLst>
          </p:cNvPr>
          <p:cNvSpPr txBox="1"/>
          <p:nvPr/>
        </p:nvSpPr>
        <p:spPr>
          <a:xfrm>
            <a:off x="1789931" y="6310736"/>
            <a:ext cx="6302828" cy="307777"/>
          </a:xfrm>
          <a:prstGeom prst="rect">
            <a:avLst/>
          </a:prstGeom>
          <a:noFill/>
        </p:spPr>
        <p:txBody>
          <a:bodyPr wrap="square" rtlCol="0">
            <a:spAutoFit/>
          </a:bodyPr>
          <a:lstStyle/>
          <a:p>
            <a:pPr algn="ctr"/>
            <a:r>
              <a:rPr lang="fr-FR" sz="1400" dirty="0">
                <a:solidFill>
                  <a:srgbClr val="0070C0"/>
                </a:solidFill>
              </a:rPr>
              <a:t>Syndicat des Sophrologues Professionnels – Enquête Métier 2019</a:t>
            </a:r>
          </a:p>
        </p:txBody>
      </p:sp>
    </p:spTree>
    <p:extLst>
      <p:ext uri="{BB962C8B-B14F-4D97-AF65-F5344CB8AC3E}">
        <p14:creationId xmlns:p14="http://schemas.microsoft.com/office/powerpoint/2010/main" val="4266688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a:extLst>
              <a:ext uri="{FF2B5EF4-FFF2-40B4-BE49-F238E27FC236}">
                <a16:creationId xmlns:a16="http://schemas.microsoft.com/office/drawing/2014/main" id="{49B9DBD6-FA0F-4600-9E28-2C5374EE4679}"/>
              </a:ext>
            </a:extLst>
          </p:cNvPr>
          <p:cNvSpPr>
            <a:spLocks noGrp="1"/>
          </p:cNvSpPr>
          <p:nvPr>
            <p:ph idx="1"/>
          </p:nvPr>
        </p:nvSpPr>
        <p:spPr>
          <a:xfrm>
            <a:off x="5009575" y="310089"/>
            <a:ext cx="3672417" cy="4351338"/>
          </a:xfrm>
        </p:spPr>
        <p:txBody>
          <a:bodyPr>
            <a:noAutofit/>
          </a:bodyPr>
          <a:lstStyle/>
          <a:p>
            <a:pPr marL="0" indent="0" algn="ctr">
              <a:spcBef>
                <a:spcPts val="0"/>
              </a:spcBef>
              <a:buNone/>
            </a:pPr>
            <a:r>
              <a:rPr lang="fr-FR" sz="2000" b="1" i="1" dirty="0">
                <a:solidFill>
                  <a:srgbClr val="0070C0"/>
                </a:solidFill>
              </a:rPr>
              <a:t>Des positionnements variés</a:t>
            </a:r>
          </a:p>
          <a:p>
            <a:pPr marL="0"/>
            <a:endParaRPr lang="fr-FR" sz="1400" dirty="0">
              <a:solidFill>
                <a:srgbClr val="222222"/>
              </a:solidFill>
              <a:cs typeface="Arial" panose="020B0604020202020204" pitchFamily="34" charset="0"/>
            </a:endParaRPr>
          </a:p>
          <a:p>
            <a:pPr marL="0"/>
            <a:r>
              <a:rPr lang="fr-FR" sz="1400" b="0" i="0" dirty="0">
                <a:solidFill>
                  <a:srgbClr val="222222"/>
                </a:solidFill>
                <a:effectLst/>
                <a:cs typeface="Arial" panose="020B0604020202020204" pitchFamily="34" charset="0"/>
              </a:rPr>
              <a:t>Pour deux tiers d’entre eux, les sophrologues sont micro-entrepreneurs (66,2%). Le statut libéral arrive en deuxième position avec 19,6% des réponses.</a:t>
            </a:r>
          </a:p>
          <a:p>
            <a:pPr marL="0"/>
            <a:r>
              <a:rPr lang="fr-FR" sz="1400" dirty="0">
                <a:solidFill>
                  <a:srgbClr val="222222"/>
                </a:solidFill>
                <a:cs typeface="Arial" panose="020B0604020202020204" pitchFamily="34" charset="0"/>
              </a:rPr>
              <a:t>Le code NAF renseigne sur la manière dont les sophrologues se positionnent. A 70,5% ils se réclament du 8690F, soit dans le secteur de la santé humaine.</a:t>
            </a:r>
          </a:p>
          <a:p>
            <a:pPr marL="0"/>
            <a:r>
              <a:rPr lang="fr-FR" sz="1400" dirty="0">
                <a:solidFill>
                  <a:srgbClr val="222222"/>
                </a:solidFill>
                <a:cs typeface="Arial" panose="020B0604020202020204" pitchFamily="34" charset="0"/>
              </a:rPr>
              <a:t>Le  9609Z apparaît à 5,3% des réponses ce qui correspond à la présence parmi les sophrologues de consultants. Le code 8559A correspond aux formateurs.</a:t>
            </a:r>
          </a:p>
          <a:p>
            <a:pPr marL="0"/>
            <a:r>
              <a:rPr lang="fr-FR" sz="1400" dirty="0">
                <a:solidFill>
                  <a:srgbClr val="222222"/>
                </a:solidFill>
                <a:cs typeface="Arial" panose="020B0604020202020204" pitchFamily="34" charset="0"/>
              </a:rPr>
              <a:t>Ces deux derniers chiffres sont à mettre en relation avec la question n°13 sur les autres activités pratiquées en parallèle de la sophrologie.</a:t>
            </a:r>
          </a:p>
          <a:p>
            <a:pPr marL="0"/>
            <a:endParaRPr lang="fr-FR" sz="1400" dirty="0">
              <a:solidFill>
                <a:srgbClr val="222222"/>
              </a:solidFill>
              <a:cs typeface="Arial" panose="020B0604020202020204" pitchFamily="34" charset="0"/>
            </a:endParaRPr>
          </a:p>
        </p:txBody>
      </p:sp>
      <p:pic>
        <p:nvPicPr>
          <p:cNvPr id="3074" name="Picture 2" descr="Tableau des réponses au formulaire Forms. Titre de la question : 5- Quel est votre statut. Nombre de réponses : 1 593&amp;nbsp;réponses.">
            <a:extLst>
              <a:ext uri="{FF2B5EF4-FFF2-40B4-BE49-F238E27FC236}">
                <a16:creationId xmlns:a16="http://schemas.microsoft.com/office/drawing/2014/main" id="{FD0818C8-3BC0-4FD0-BA08-F233A5F1F1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5013"/>
            <a:ext cx="4792133" cy="201668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ableau des réponses au formulaire Forms. Titre de la question : 6- Quel est votre code APE / NAF :. Nombre de réponses : 1 593&amp;nbsp;réponses.">
            <a:extLst>
              <a:ext uri="{FF2B5EF4-FFF2-40B4-BE49-F238E27FC236}">
                <a16:creationId xmlns:a16="http://schemas.microsoft.com/office/drawing/2014/main" id="{606AA72B-308A-46C3-8296-5FDB76D09B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48956"/>
            <a:ext cx="4792133" cy="201668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Tableau des réponses au formulaire Forms. Titre de la question : 7- Etes-vous Formateur Sophrologue ?. Nombre de réponses : 1 593&amp;nbsp;réponses.">
            <a:extLst>
              <a:ext uri="{FF2B5EF4-FFF2-40B4-BE49-F238E27FC236}">
                <a16:creationId xmlns:a16="http://schemas.microsoft.com/office/drawing/2014/main" id="{875961DD-3920-4289-8250-FEA875BE25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30758"/>
            <a:ext cx="5009575" cy="2108196"/>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B7E436AD-70FF-F941-8600-FC7CFCC18B75}"/>
              </a:ext>
            </a:extLst>
          </p:cNvPr>
          <p:cNvSpPr txBox="1"/>
          <p:nvPr/>
        </p:nvSpPr>
        <p:spPr>
          <a:xfrm>
            <a:off x="1698171" y="6282047"/>
            <a:ext cx="6302828" cy="307777"/>
          </a:xfrm>
          <a:prstGeom prst="rect">
            <a:avLst/>
          </a:prstGeom>
          <a:noFill/>
        </p:spPr>
        <p:txBody>
          <a:bodyPr wrap="square" rtlCol="0">
            <a:spAutoFit/>
          </a:bodyPr>
          <a:lstStyle/>
          <a:p>
            <a:pPr algn="ctr"/>
            <a:r>
              <a:rPr lang="fr-FR" sz="1400" dirty="0">
                <a:solidFill>
                  <a:srgbClr val="0070C0"/>
                </a:solidFill>
              </a:rPr>
              <a:t>Syndicat des Sophrologues Professionnels – Enquête Métier 2019</a:t>
            </a:r>
          </a:p>
        </p:txBody>
      </p:sp>
    </p:spTree>
    <p:extLst>
      <p:ext uri="{BB962C8B-B14F-4D97-AF65-F5344CB8AC3E}">
        <p14:creationId xmlns:p14="http://schemas.microsoft.com/office/powerpoint/2010/main" val="324101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ableau des réponses au formulaire Forms. Titre de la question : 15- Etes-vous sophrologue à :. Nombre de réponses : 1 585&amp;nbsp;réponses.">
            <a:extLst>
              <a:ext uri="{FF2B5EF4-FFF2-40B4-BE49-F238E27FC236}">
                <a16:creationId xmlns:a16="http://schemas.microsoft.com/office/drawing/2014/main" id="{AD389C79-5800-4D61-B2CF-8288ACFB5A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3709670"/>
            <a:ext cx="4572000" cy="1924050"/>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a:extLst>
              <a:ext uri="{FF2B5EF4-FFF2-40B4-BE49-F238E27FC236}">
                <a16:creationId xmlns:a16="http://schemas.microsoft.com/office/drawing/2014/main" id="{5730DB83-65E4-4524-9D86-38302FD0DC6E}"/>
              </a:ext>
            </a:extLst>
          </p:cNvPr>
          <p:cNvPicPr>
            <a:picLocks noChangeAspect="1"/>
          </p:cNvPicPr>
          <p:nvPr/>
        </p:nvPicPr>
        <p:blipFill rotWithShape="1">
          <a:blip r:embed="rId3"/>
          <a:srcRect l="23241" t="24814" r="24398" b="31893"/>
          <a:stretch/>
        </p:blipFill>
        <p:spPr>
          <a:xfrm>
            <a:off x="107950" y="829522"/>
            <a:ext cx="4787901" cy="2226733"/>
          </a:xfrm>
          <a:prstGeom prst="rect">
            <a:avLst/>
          </a:prstGeom>
        </p:spPr>
      </p:pic>
      <p:sp>
        <p:nvSpPr>
          <p:cNvPr id="8" name="Espace réservé du contenu 2">
            <a:extLst>
              <a:ext uri="{FF2B5EF4-FFF2-40B4-BE49-F238E27FC236}">
                <a16:creationId xmlns:a16="http://schemas.microsoft.com/office/drawing/2014/main" id="{77C4F05E-778B-476C-857B-6A08B56194FA}"/>
              </a:ext>
            </a:extLst>
          </p:cNvPr>
          <p:cNvSpPr>
            <a:spLocks noGrp="1"/>
          </p:cNvSpPr>
          <p:nvPr>
            <p:ph idx="1"/>
          </p:nvPr>
        </p:nvSpPr>
        <p:spPr>
          <a:xfrm>
            <a:off x="5054600" y="372533"/>
            <a:ext cx="3869267" cy="6058747"/>
          </a:xfrm>
        </p:spPr>
        <p:txBody>
          <a:bodyPr>
            <a:normAutofit fontScale="62500" lnSpcReduction="20000"/>
          </a:bodyPr>
          <a:lstStyle/>
          <a:p>
            <a:pPr marL="0" indent="0" algn="ctr">
              <a:buNone/>
            </a:pPr>
            <a:r>
              <a:rPr lang="fr-FR" sz="3200" b="1" i="1" dirty="0">
                <a:solidFill>
                  <a:srgbClr val="0070C0"/>
                </a:solidFill>
              </a:rPr>
              <a:t>Sophrologue, un métier à part entière</a:t>
            </a:r>
          </a:p>
          <a:p>
            <a:pPr marL="0" indent="0" algn="ctr">
              <a:buNone/>
            </a:pPr>
            <a:endParaRPr lang="fr-FR" dirty="0"/>
          </a:p>
          <a:p>
            <a:r>
              <a:rPr lang="fr-FR" sz="2500" dirty="0"/>
              <a:t>A 62,1%, les sophrologues pratiquent la sophrologie comme activité principale. </a:t>
            </a:r>
          </a:p>
          <a:p>
            <a:r>
              <a:rPr lang="fr-FR" sz="2500" dirty="0"/>
              <a:t>Ces 62,1% supposent qu’ils pratiquent une autre ou plusieurs activités secondaires.</a:t>
            </a:r>
          </a:p>
          <a:p>
            <a:r>
              <a:rPr lang="fr-FR" sz="2500" dirty="0"/>
              <a:t>Pour les autres 38,9%, c’est la sophrologie qui est une activité secondaire.</a:t>
            </a:r>
          </a:p>
          <a:p>
            <a:r>
              <a:rPr lang="fr-FR" sz="2500" dirty="0"/>
              <a:t>Les autres spécialités des sophrologues sont variées et présentent quelques concentrations (voir page suivante).</a:t>
            </a:r>
          </a:p>
          <a:p>
            <a:r>
              <a:rPr lang="fr-FR" sz="2500" dirty="0"/>
              <a:t>Fait intéressant, 37,2% des interrogés se consacrent à la sophrologie à temps complet. Ce chiffre est très important et souligne le statut de métier à part entière de la sophrologie.</a:t>
            </a:r>
          </a:p>
          <a:p>
            <a:r>
              <a:rPr lang="fr-FR" sz="2500" dirty="0"/>
              <a:t>A cela, si on ajoute les personnes qui travaillent en sophrologie à ¾ temps, on arrive à près de 48% des personnes interrogées.</a:t>
            </a:r>
          </a:p>
          <a:p>
            <a:r>
              <a:rPr lang="fr-FR" sz="2500" dirty="0"/>
              <a:t> Les 52% restant (mi-temps + moins d’un mi-temps) démontrent que la sophrologie est également une spécialité qui se conjugue au pluriel.</a:t>
            </a:r>
          </a:p>
          <a:p>
            <a:endParaRPr lang="fr-FR" sz="2500" dirty="0"/>
          </a:p>
          <a:p>
            <a:pPr marL="0" indent="0">
              <a:buNone/>
            </a:pPr>
            <a:endParaRPr lang="en-US" sz="5600" dirty="0"/>
          </a:p>
        </p:txBody>
      </p:sp>
      <p:sp>
        <p:nvSpPr>
          <p:cNvPr id="9" name="ZoneTexte 8">
            <a:extLst>
              <a:ext uri="{FF2B5EF4-FFF2-40B4-BE49-F238E27FC236}">
                <a16:creationId xmlns:a16="http://schemas.microsoft.com/office/drawing/2014/main" id="{17674EC1-5C8C-444F-AA41-7643B2E10D8D}"/>
              </a:ext>
            </a:extLst>
          </p:cNvPr>
          <p:cNvSpPr txBox="1"/>
          <p:nvPr/>
        </p:nvSpPr>
        <p:spPr>
          <a:xfrm>
            <a:off x="1698171" y="6282047"/>
            <a:ext cx="6302828" cy="307777"/>
          </a:xfrm>
          <a:prstGeom prst="rect">
            <a:avLst/>
          </a:prstGeom>
          <a:noFill/>
        </p:spPr>
        <p:txBody>
          <a:bodyPr wrap="square" rtlCol="0">
            <a:spAutoFit/>
          </a:bodyPr>
          <a:lstStyle/>
          <a:p>
            <a:pPr algn="ctr"/>
            <a:r>
              <a:rPr lang="fr-FR" sz="1400" dirty="0">
                <a:solidFill>
                  <a:srgbClr val="0070C0"/>
                </a:solidFill>
              </a:rPr>
              <a:t>Syndicat des Sophrologues Professionnels – Enquête Métier 2019</a:t>
            </a:r>
          </a:p>
        </p:txBody>
      </p:sp>
    </p:spTree>
    <p:extLst>
      <p:ext uri="{BB962C8B-B14F-4D97-AF65-F5344CB8AC3E}">
        <p14:creationId xmlns:p14="http://schemas.microsoft.com/office/powerpoint/2010/main" val="650351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Tableau des réponses au formulaire Forms. Titre de la question : 17- Nombre de clients en 2019 :. Nombre de réponses : 1 593&amp;nbsp;réponses.">
            <a:extLst>
              <a:ext uri="{FF2B5EF4-FFF2-40B4-BE49-F238E27FC236}">
                <a16:creationId xmlns:a16="http://schemas.microsoft.com/office/drawing/2014/main" id="{FB322DA2-38DC-4C36-B135-1D5ACFB304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2100"/>
            <a:ext cx="4572000" cy="192405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Tableau des réponses au formulaire Forms. Titre de la question : 19- Nombre de rendez-vous par client en 2019. Nombre de réponses : 1 593&amp;nbsp;réponses.">
            <a:extLst>
              <a:ext uri="{FF2B5EF4-FFF2-40B4-BE49-F238E27FC236}">
                <a16:creationId xmlns:a16="http://schemas.microsoft.com/office/drawing/2014/main" id="{41E87B00-3BDC-4054-A777-255DF69346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60601"/>
            <a:ext cx="4572000" cy="1924050"/>
          </a:xfrm>
          <a:prstGeom prst="rect">
            <a:avLst/>
          </a:prstGeom>
          <a:noFill/>
          <a:extLst>
            <a:ext uri="{909E8E84-426E-40DD-AFC4-6F175D3DCCD1}">
              <a14:hiddenFill xmlns:a14="http://schemas.microsoft.com/office/drawing/2010/main">
                <a:solidFill>
                  <a:srgbClr val="FFFFFF"/>
                </a:solidFill>
              </a14:hiddenFill>
            </a:ext>
          </a:extLst>
        </p:spPr>
      </p:pic>
      <p:sp>
        <p:nvSpPr>
          <p:cNvPr id="7" name="Espace réservé du contenu 2">
            <a:extLst>
              <a:ext uri="{FF2B5EF4-FFF2-40B4-BE49-F238E27FC236}">
                <a16:creationId xmlns:a16="http://schemas.microsoft.com/office/drawing/2014/main" id="{E0E65766-FA47-411B-B48B-8E0D98AB4DD2}"/>
              </a:ext>
            </a:extLst>
          </p:cNvPr>
          <p:cNvSpPr>
            <a:spLocks noGrp="1"/>
          </p:cNvSpPr>
          <p:nvPr>
            <p:ph idx="1"/>
          </p:nvPr>
        </p:nvSpPr>
        <p:spPr>
          <a:xfrm>
            <a:off x="5151815" y="409996"/>
            <a:ext cx="3672417" cy="5533604"/>
          </a:xfrm>
        </p:spPr>
        <p:txBody>
          <a:bodyPr>
            <a:noAutofit/>
          </a:bodyPr>
          <a:lstStyle/>
          <a:p>
            <a:pPr marL="0" indent="0" algn="ctr">
              <a:buNone/>
            </a:pPr>
            <a:r>
              <a:rPr lang="fr-FR" sz="2000" b="1" i="1" dirty="0">
                <a:solidFill>
                  <a:srgbClr val="0070C0"/>
                </a:solidFill>
                <a:cs typeface="Arial" panose="020B0604020202020204" pitchFamily="34" charset="0"/>
              </a:rPr>
              <a:t>Une a</a:t>
            </a:r>
            <a:r>
              <a:rPr lang="fr-FR" sz="2000" b="1" i="1" dirty="0">
                <a:solidFill>
                  <a:srgbClr val="0070C0"/>
                </a:solidFill>
                <a:effectLst/>
                <a:cs typeface="Arial" panose="020B0604020202020204" pitchFamily="34" charset="0"/>
              </a:rPr>
              <a:t>ctivité intense</a:t>
            </a:r>
          </a:p>
          <a:p>
            <a:pPr marL="0" indent="0" algn="ctr">
              <a:buNone/>
            </a:pPr>
            <a:endParaRPr lang="fr-FR" sz="600" b="1" i="1" dirty="0">
              <a:solidFill>
                <a:srgbClr val="0070C0"/>
              </a:solidFill>
              <a:effectLst/>
              <a:cs typeface="Arial" panose="020B0604020202020204" pitchFamily="34" charset="0"/>
            </a:endParaRPr>
          </a:p>
          <a:p>
            <a:pPr marL="0"/>
            <a:r>
              <a:rPr lang="fr-FR" sz="1400" dirty="0">
                <a:solidFill>
                  <a:srgbClr val="222222"/>
                </a:solidFill>
                <a:cs typeface="Arial" panose="020B0604020202020204" pitchFamily="34" charset="0"/>
              </a:rPr>
              <a:t>Avec 33,5% de réponses totalisant entre 50 et 100 clients en 2019, on constate avec satisfaction une activité très satisfaisante des sophrologues.</a:t>
            </a:r>
          </a:p>
          <a:p>
            <a:pPr marL="0"/>
            <a:r>
              <a:rPr lang="fr-FR" sz="1400" dirty="0">
                <a:solidFill>
                  <a:srgbClr val="222222"/>
                </a:solidFill>
                <a:cs typeface="Arial" panose="020B0604020202020204" pitchFamily="34" charset="0"/>
              </a:rPr>
              <a:t>Sachant en plus, que la moyenne des rendez-vous par client de 5 et plus rassemble 56,1% des réponses, on conclut aisément que l’activité de sophrologue a beaucoup de succès.</a:t>
            </a:r>
          </a:p>
          <a:p>
            <a:pPr marL="0"/>
            <a:r>
              <a:rPr lang="fr-FR" sz="1400" dirty="0">
                <a:solidFill>
                  <a:srgbClr val="222222"/>
                </a:solidFill>
                <a:cs typeface="Arial" panose="020B0604020202020204" pitchFamily="34" charset="0"/>
              </a:rPr>
              <a:t>Les motifs de consultation sont prioritairement la gestion du stress, vocable désormais connu et associé spontanément dans l’esprit du public à la sophrologie et aux prescripteurs.</a:t>
            </a:r>
          </a:p>
          <a:p>
            <a:pPr marL="0"/>
            <a:r>
              <a:rPr lang="fr-FR" sz="1400" dirty="0">
                <a:solidFill>
                  <a:srgbClr val="222222"/>
                </a:solidFill>
                <a:cs typeface="Arial" panose="020B0604020202020204" pitchFamily="34" charset="0"/>
              </a:rPr>
              <a:t>La gestion des émotions arrive en deuxième position des demandes de consultation. On peut faire l’hypothèse que l’approche sophrologique est abordable par les personnes recherchant des effets relativement rapides sur leur état et ne désirant pas passer par une psychothérapie.</a:t>
            </a:r>
          </a:p>
          <a:p>
            <a:pPr marL="0"/>
            <a:r>
              <a:rPr lang="fr-FR" sz="1400" dirty="0">
                <a:solidFill>
                  <a:srgbClr val="222222"/>
                </a:solidFill>
                <a:cs typeface="Arial" panose="020B0604020202020204" pitchFamily="34" charset="0"/>
              </a:rPr>
              <a:t>Le sommeil et la douleur sont des domaines dans lesquels la sophrologie est désormais reconnue, notamment par les professionnels de santé comme les généralistes ou bien les oncologues.</a:t>
            </a:r>
          </a:p>
        </p:txBody>
      </p:sp>
      <p:pic>
        <p:nvPicPr>
          <p:cNvPr id="5" name="Image 4">
            <a:extLst>
              <a:ext uri="{FF2B5EF4-FFF2-40B4-BE49-F238E27FC236}">
                <a16:creationId xmlns:a16="http://schemas.microsoft.com/office/drawing/2014/main" id="{E5A11778-F3AB-4064-926F-743F7CE4B287}"/>
              </a:ext>
            </a:extLst>
          </p:cNvPr>
          <p:cNvPicPr>
            <a:picLocks noChangeAspect="1"/>
          </p:cNvPicPr>
          <p:nvPr/>
        </p:nvPicPr>
        <p:blipFill rotWithShape="1">
          <a:blip r:embed="rId4"/>
          <a:srcRect l="22667" t="39827" r="25777" b="16518"/>
          <a:stretch/>
        </p:blipFill>
        <p:spPr>
          <a:xfrm>
            <a:off x="0" y="4277360"/>
            <a:ext cx="4714240" cy="2245360"/>
          </a:xfrm>
          <a:prstGeom prst="rect">
            <a:avLst/>
          </a:prstGeom>
        </p:spPr>
      </p:pic>
      <p:sp>
        <p:nvSpPr>
          <p:cNvPr id="8" name="ZoneTexte 7">
            <a:extLst>
              <a:ext uri="{FF2B5EF4-FFF2-40B4-BE49-F238E27FC236}">
                <a16:creationId xmlns:a16="http://schemas.microsoft.com/office/drawing/2014/main" id="{BBAC089F-F00C-B44E-BDEF-60D106012257}"/>
              </a:ext>
            </a:extLst>
          </p:cNvPr>
          <p:cNvSpPr txBox="1"/>
          <p:nvPr/>
        </p:nvSpPr>
        <p:spPr>
          <a:xfrm>
            <a:off x="1686296" y="6368831"/>
            <a:ext cx="6302828" cy="307777"/>
          </a:xfrm>
          <a:prstGeom prst="rect">
            <a:avLst/>
          </a:prstGeom>
          <a:noFill/>
        </p:spPr>
        <p:txBody>
          <a:bodyPr wrap="square" rtlCol="0">
            <a:spAutoFit/>
          </a:bodyPr>
          <a:lstStyle/>
          <a:p>
            <a:pPr algn="ctr"/>
            <a:r>
              <a:rPr lang="fr-FR" sz="1400" dirty="0">
                <a:solidFill>
                  <a:srgbClr val="0070C0"/>
                </a:solidFill>
              </a:rPr>
              <a:t>Syndicat des Sophrologues Professionnels – Enquête Métier 2019</a:t>
            </a:r>
          </a:p>
        </p:txBody>
      </p:sp>
    </p:spTree>
    <p:extLst>
      <p:ext uri="{BB962C8B-B14F-4D97-AF65-F5344CB8AC3E}">
        <p14:creationId xmlns:p14="http://schemas.microsoft.com/office/powerpoint/2010/main" val="3325894054"/>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TotalTime>
  <Words>1707</Words>
  <Application>Microsoft Macintosh PowerPoint</Application>
  <PresentationFormat>Affichage à l'écran (4:3)</PresentationFormat>
  <Paragraphs>99</Paragraphs>
  <Slides>12</Slides>
  <Notes>3</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12</vt:i4>
      </vt:variant>
    </vt:vector>
  </HeadingPairs>
  <TitlesOfParts>
    <vt:vector size="16" baseType="lpstr">
      <vt:lpstr>Arial</vt:lpstr>
      <vt:lpstr>Calibri</vt:lpstr>
      <vt:lpstr>Calibri Light</vt:lpstr>
      <vt:lpstr>Thème Office</vt:lpstr>
      <vt:lpstr>Enquête nationale 2019 Le métier de sophrologue</vt:lpstr>
      <vt:lpstr>Méthodologie</vt:lpstr>
      <vt:lpstr>Préambule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Enquête nationale 2020 Le métier de sophrologue</dc:title>
  <dc:creator>Sarah Hassine</dc:creator>
  <cp:lastModifiedBy>Microsoft Office User</cp:lastModifiedBy>
  <cp:revision>53</cp:revision>
  <dcterms:created xsi:type="dcterms:W3CDTF">2020-12-30T14:36:11Z</dcterms:created>
  <dcterms:modified xsi:type="dcterms:W3CDTF">2021-05-05T17:01:18Z</dcterms:modified>
</cp:coreProperties>
</file>